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79" r:id="rId2"/>
    <p:sldId id="669" r:id="rId3"/>
    <p:sldId id="660" r:id="rId4"/>
    <p:sldId id="624" r:id="rId5"/>
    <p:sldId id="627" r:id="rId6"/>
    <p:sldId id="625" r:id="rId7"/>
    <p:sldId id="582" r:id="rId8"/>
    <p:sldId id="583" r:id="rId9"/>
    <p:sldId id="585" r:id="rId10"/>
    <p:sldId id="586" r:id="rId11"/>
    <p:sldId id="587" r:id="rId12"/>
    <p:sldId id="600" r:id="rId13"/>
    <p:sldId id="601" r:id="rId14"/>
    <p:sldId id="602" r:id="rId15"/>
    <p:sldId id="603" r:id="rId16"/>
    <p:sldId id="670" r:id="rId17"/>
    <p:sldId id="609" r:id="rId18"/>
    <p:sldId id="610" r:id="rId19"/>
    <p:sldId id="605" r:id="rId20"/>
    <p:sldId id="613" r:id="rId21"/>
    <p:sldId id="630" r:id="rId22"/>
    <p:sldId id="631" r:id="rId23"/>
    <p:sldId id="637" r:id="rId24"/>
    <p:sldId id="638" r:id="rId25"/>
    <p:sldId id="640" r:id="rId26"/>
    <p:sldId id="641" r:id="rId27"/>
    <p:sldId id="663" r:id="rId28"/>
    <p:sldId id="642" r:id="rId29"/>
    <p:sldId id="665" r:id="rId30"/>
    <p:sldId id="668" r:id="rId31"/>
    <p:sldId id="633" r:id="rId32"/>
    <p:sldId id="634" r:id="rId33"/>
    <p:sldId id="635" r:id="rId34"/>
    <p:sldId id="645" r:id="rId35"/>
    <p:sldId id="646" r:id="rId36"/>
    <p:sldId id="647" r:id="rId37"/>
    <p:sldId id="621" r:id="rId38"/>
    <p:sldId id="623" r:id="rId39"/>
    <p:sldId id="648" r:id="rId40"/>
    <p:sldId id="649" r:id="rId41"/>
    <p:sldId id="650" r:id="rId42"/>
    <p:sldId id="651" r:id="rId43"/>
    <p:sldId id="652" r:id="rId44"/>
    <p:sldId id="61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CA0"/>
    <a:srgbClr val="00B0F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8" y="4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4992A-86ED-BC44-06BF-844072F8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B60663C-0638-E9B9-24BE-0132549DF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5F1DE1-F49C-85DD-1D46-E2662AA0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9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4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1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365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8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5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E29844B7-3949-4B11-8DBF-E1352F554DF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4BA0818-AD9C-4CC4-AFE7-67C7929E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FB95A-68C2-89FF-D46B-C45E0ED2643D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BC3B0-F1C3-F322-2011-E2E6E9403DB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0"/>
            <a:ext cx="34989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201B4-7D53-082E-364A-ED7C452588C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27" y="0"/>
            <a:ext cx="34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26" Type="http://schemas.openxmlformats.org/officeDocument/2006/relationships/image" Target="../media/image408.png"/><Relationship Id="rId39" Type="http://schemas.openxmlformats.org/officeDocument/2006/relationships/image" Target="../media/image42.png"/><Relationship Id="rId21" Type="http://schemas.openxmlformats.org/officeDocument/2006/relationships/image" Target="../media/image403.png"/><Relationship Id="rId34" Type="http://schemas.openxmlformats.org/officeDocument/2006/relationships/image" Target="../media/image41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5" Type="http://schemas.openxmlformats.org/officeDocument/2006/relationships/image" Target="../media/image407.png"/><Relationship Id="rId33" Type="http://schemas.openxmlformats.org/officeDocument/2006/relationships/image" Target="../media/image40.png"/><Relationship Id="rId38" Type="http://schemas.openxmlformats.org/officeDocument/2006/relationships/image" Target="../media/image610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29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24" Type="http://schemas.openxmlformats.org/officeDocument/2006/relationships/image" Target="../media/image406.png"/><Relationship Id="rId32" Type="http://schemas.openxmlformats.org/officeDocument/2006/relationships/image" Target="../media/image39.png"/><Relationship Id="rId37" Type="http://schemas.openxmlformats.org/officeDocument/2006/relationships/image" Target="../media/image510.png"/><Relationship Id="rId40" Type="http://schemas.openxmlformats.org/officeDocument/2006/relationships/image" Target="../media/image43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31" Type="http://schemas.openxmlformats.org/officeDocument/2006/relationships/image" Target="../media/image413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9.png"/><Relationship Id="rId30" Type="http://schemas.openxmlformats.org/officeDocument/2006/relationships/image" Target="../media/image412.png"/><Relationship Id="rId35" Type="http://schemas.openxmlformats.org/officeDocument/2006/relationships/image" Target="../media/image417.png"/><Relationship Id="rId8" Type="http://schemas.openxmlformats.org/officeDocument/2006/relationships/image" Target="../media/image390.png"/><Relationship Id="rId3" Type="http://schemas.openxmlformats.org/officeDocument/2006/relationships/image" Target="../media/image38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26" Type="http://schemas.openxmlformats.org/officeDocument/2006/relationships/image" Target="../media/image408.png"/><Relationship Id="rId3" Type="http://schemas.openxmlformats.org/officeDocument/2006/relationships/image" Target="../media/image385.png"/><Relationship Id="rId21" Type="http://schemas.openxmlformats.org/officeDocument/2006/relationships/image" Target="../media/image403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5" Type="http://schemas.openxmlformats.org/officeDocument/2006/relationships/image" Target="../media/image407.png"/><Relationship Id="rId38" Type="http://schemas.openxmlformats.org/officeDocument/2006/relationships/image" Target="../media/image46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29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24" Type="http://schemas.openxmlformats.org/officeDocument/2006/relationships/image" Target="../media/image406.png"/><Relationship Id="rId37" Type="http://schemas.openxmlformats.org/officeDocument/2006/relationships/image" Target="../media/image45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36" Type="http://schemas.openxmlformats.org/officeDocument/2006/relationships/image" Target="../media/image44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31" Type="http://schemas.openxmlformats.org/officeDocument/2006/relationships/image" Target="../media/image413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9.png"/><Relationship Id="rId30" Type="http://schemas.openxmlformats.org/officeDocument/2006/relationships/image" Target="../media/image412.png"/><Relationship Id="rId35" Type="http://schemas.openxmlformats.org/officeDocument/2006/relationships/image" Target="../media/image417.png"/><Relationship Id="rId8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251.png"/><Relationship Id="rId26" Type="http://schemas.openxmlformats.org/officeDocument/2006/relationships/image" Target="../media/image3310.png"/><Relationship Id="rId39" Type="http://schemas.openxmlformats.org/officeDocument/2006/relationships/image" Target="../media/image460.png"/><Relationship Id="rId21" Type="http://schemas.openxmlformats.org/officeDocument/2006/relationships/image" Target="../media/image2810.png"/><Relationship Id="rId34" Type="http://schemas.openxmlformats.org/officeDocument/2006/relationships/image" Target="../media/image416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" Type="http://schemas.openxmlformats.org/officeDocument/2006/relationships/image" Target="../media/image140.png"/><Relationship Id="rId2" Type="http://schemas.openxmlformats.org/officeDocument/2006/relationships/image" Target="../media/image910.png"/><Relationship Id="rId16" Type="http://schemas.openxmlformats.org/officeDocument/2006/relationships/image" Target="../media/image230.png"/><Relationship Id="rId29" Type="http://schemas.openxmlformats.org/officeDocument/2006/relationships/image" Target="../media/image364.png"/><Relationship Id="rId11" Type="http://schemas.openxmlformats.org/officeDocument/2006/relationships/image" Target="../media/image180.png"/><Relationship Id="rId24" Type="http://schemas.openxmlformats.org/officeDocument/2006/relationships/image" Target="../media/image312.png"/><Relationship Id="rId32" Type="http://schemas.openxmlformats.org/officeDocument/2006/relationships/image" Target="../media/image3910.png"/><Relationship Id="rId37" Type="http://schemas.openxmlformats.org/officeDocument/2006/relationships/image" Target="../media/image440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5" Type="http://schemas.openxmlformats.org/officeDocument/2006/relationships/image" Target="../media/image123.png"/><Relationship Id="rId19" Type="http://schemas.openxmlformats.org/officeDocument/2006/relationships/image" Target="../media/image261.png"/><Relationship Id="rId4" Type="http://schemas.openxmlformats.org/officeDocument/2006/relationships/image" Target="../media/image441.png"/><Relationship Id="rId9" Type="http://schemas.openxmlformats.org/officeDocument/2006/relationships/image" Target="../media/image160.png"/><Relationship Id="rId14" Type="http://schemas.openxmlformats.org/officeDocument/2006/relationships/image" Target="../media/image210.png"/><Relationship Id="rId22" Type="http://schemas.openxmlformats.org/officeDocument/2006/relationships/image" Target="../media/image2910.png"/><Relationship Id="rId27" Type="http://schemas.openxmlformats.org/officeDocument/2006/relationships/image" Target="../media/image3410.png"/><Relationship Id="rId30" Type="http://schemas.openxmlformats.org/officeDocument/2006/relationships/image" Target="../media/image370.png"/><Relationship Id="rId35" Type="http://schemas.openxmlformats.org/officeDocument/2006/relationships/image" Target="../media/image420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8" Type="http://schemas.openxmlformats.org/officeDocument/2006/relationships/image" Target="../media/image150.png"/><Relationship Id="rId51" Type="http://schemas.openxmlformats.org/officeDocument/2006/relationships/image" Target="../media/image58.png"/><Relationship Id="rId3" Type="http://schemas.openxmlformats.org/officeDocument/2006/relationships/image" Target="../media/image1010.png"/><Relationship Id="rId12" Type="http://schemas.openxmlformats.org/officeDocument/2006/relationships/image" Target="../media/image190.png"/><Relationship Id="rId17" Type="http://schemas.openxmlformats.org/officeDocument/2006/relationships/image" Target="../media/image240.png"/><Relationship Id="rId25" Type="http://schemas.openxmlformats.org/officeDocument/2006/relationships/image" Target="../media/image322.png"/><Relationship Id="rId33" Type="http://schemas.openxmlformats.org/officeDocument/2006/relationships/image" Target="../media/image4010.png"/><Relationship Id="rId38" Type="http://schemas.openxmlformats.org/officeDocument/2006/relationships/image" Target="../media/image450.png"/><Relationship Id="rId46" Type="http://schemas.openxmlformats.org/officeDocument/2006/relationships/image" Target="../media/image53.png"/><Relationship Id="rId59" Type="http://schemas.openxmlformats.org/officeDocument/2006/relationships/image" Target="../media/image66.png"/><Relationship Id="rId20" Type="http://schemas.openxmlformats.org/officeDocument/2006/relationships/image" Target="../media/image271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5" Type="http://schemas.openxmlformats.org/officeDocument/2006/relationships/image" Target="../media/image220.png"/><Relationship Id="rId23" Type="http://schemas.openxmlformats.org/officeDocument/2006/relationships/image" Target="../media/image300.png"/><Relationship Id="rId28" Type="http://schemas.openxmlformats.org/officeDocument/2006/relationships/image" Target="../media/image350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" Type="http://schemas.openxmlformats.org/officeDocument/2006/relationships/image" Target="../media/image170.png"/><Relationship Id="rId31" Type="http://schemas.openxmlformats.org/officeDocument/2006/relationships/image" Target="../media/image3810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2.png"/><Relationship Id="rId21" Type="http://schemas.openxmlformats.org/officeDocument/2006/relationships/image" Target="../media/image79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0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341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3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11" Type="http://schemas.openxmlformats.org/officeDocument/2006/relationships/image" Target="../media/image100.png"/><Relationship Id="rId5" Type="http://schemas.openxmlformats.org/officeDocument/2006/relationships/image" Target="../media/image3610.png"/><Relationship Id="rId10" Type="http://schemas.openxmlformats.org/officeDocument/2006/relationships/image" Target="../media/image99.png"/><Relationship Id="rId4" Type="http://schemas.openxmlformats.org/officeDocument/2006/relationships/image" Target="../media/image358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9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52.png"/><Relationship Id="rId10" Type="http://schemas.openxmlformats.org/officeDocument/2006/relationships/image" Target="../media/image118.png"/><Relationship Id="rId4" Type="http://schemas.openxmlformats.org/officeDocument/2006/relationships/image" Target="../media/image351.png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2.png"/><Relationship Id="rId10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7" Type="http://schemas.openxmlformats.org/officeDocument/2006/relationships/image" Target="../media/image1131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1.png"/><Relationship Id="rId5" Type="http://schemas.openxmlformats.org/officeDocument/2006/relationships/image" Target="../media/image1110.png"/><Relationship Id="rId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7" Type="http://schemas.openxmlformats.org/officeDocument/2006/relationships/image" Target="../media/image1181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5" Type="http://schemas.openxmlformats.org/officeDocument/2006/relationships/image" Target="../media/image1161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71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1.png"/><Relationship Id="rId4" Type="http://schemas.openxmlformats.org/officeDocument/2006/relationships/image" Target="../media/image5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2.png"/><Relationship Id="rId7" Type="http://schemas.openxmlformats.org/officeDocument/2006/relationships/image" Target="../media/image1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Чисельна Точність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6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ED01-AC7E-B110-CF6D-5B63E784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Чілі Числа</a:t>
            </a:r>
            <a:r>
              <a:rPr lang="en-CA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43304-BE50-BC11-6C00-D76EC868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98305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Отже це </a:t>
            </a:r>
            <a:r>
              <a:rPr lang="ru-RU" dirty="0">
                <a:latin typeface="YouTube Sans"/>
              </a:rPr>
              <a:t>як працюють беззнакові цілі, але часто ми хочемо також представляти від’ємні числа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Для цього ми використовуємо цілі типи, наприклад </a:t>
            </a:r>
            <a:r>
              <a:rPr lang="en-CA" dirty="0">
                <a:latin typeface="Consolas" panose="020B0609020204030204" pitchFamily="49" charset="0"/>
              </a:rPr>
              <a:t>int8</a:t>
            </a:r>
            <a:r>
              <a:rPr lang="en-CA" dirty="0">
                <a:latin typeface="YouTube Sans"/>
              </a:rPr>
              <a:t>, </a:t>
            </a:r>
            <a:r>
              <a:rPr lang="en-CA" dirty="0">
                <a:latin typeface="Consolas" panose="020B0609020204030204" pitchFamily="49" charset="0"/>
              </a:rPr>
              <a:t>int16</a:t>
            </a:r>
            <a:r>
              <a:rPr lang="en-CA" dirty="0">
                <a:latin typeface="YouTube Sans"/>
              </a:rPr>
              <a:t>, </a:t>
            </a:r>
            <a:r>
              <a:rPr lang="en-CA" dirty="0">
                <a:latin typeface="Consolas" panose="020B0609020204030204" pitchFamily="49" charset="0"/>
              </a:rPr>
              <a:t>int32</a:t>
            </a:r>
            <a:r>
              <a:rPr lang="en-CA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тощо…</a:t>
            </a:r>
          </a:p>
          <a:p>
            <a:r>
              <a:rPr lang="ru-RU" dirty="0">
                <a:latin typeface="YouTube Sans"/>
              </a:rPr>
              <a:t>Цілі типи мають складніше </a:t>
            </a:r>
            <a:r>
              <a:rPr lang="uk-UA" dirty="0">
                <a:latin typeface="YouTube Sans"/>
              </a:rPr>
              <a:t>кодування</a:t>
            </a:r>
            <a:r>
              <a:rPr lang="ru-RU" dirty="0">
                <a:latin typeface="YouTube Sans"/>
              </a:rPr>
              <a:t>, тому ми не будемо заглиблуватися у них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Якщо вам цікаво, ви можете переглянути </a:t>
            </a:r>
            <a:r>
              <a:rPr lang="uk-UA" b="1" dirty="0">
                <a:latin typeface="YouTube Sans"/>
              </a:rPr>
              <a:t>доповняльний код</a:t>
            </a:r>
            <a:r>
              <a:rPr lang="en-CA" b="1" dirty="0">
                <a:latin typeface="YouTube Sans"/>
              </a:rPr>
              <a:t>/2s compliment</a:t>
            </a:r>
            <a:endParaRPr lang="ru-RU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Проста, але неправильна модель, яку ми будемо використовувати, полягає в тому, щоб перший біт повідомляв нам, чи наше число додатне (1) чи від’ємне (0)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37F21-47BC-3D9B-73B6-92C5FCB99988}"/>
              </a:ext>
            </a:extLst>
          </p:cNvPr>
          <p:cNvSpPr txBox="1"/>
          <p:nvPr/>
        </p:nvSpPr>
        <p:spPr>
          <a:xfrm>
            <a:off x="9525081" y="1461777"/>
            <a:ext cx="2072244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далі стільки само чисел представляємо, тілкьки тепер деякі є відємні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6C3953-F970-0E88-5463-6989F5A881B0}"/>
                  </a:ext>
                </a:extLst>
              </p:cNvPr>
              <p:cNvSpPr txBox="1"/>
              <p:nvPr/>
            </p:nvSpPr>
            <p:spPr>
              <a:xfrm>
                <a:off x="7028620" y="1977713"/>
                <a:ext cx="1915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−128,127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6C3953-F970-0E88-5463-6989F5A88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20" y="1977713"/>
                <a:ext cx="1915268" cy="276999"/>
              </a:xfrm>
              <a:prstGeom prst="rect">
                <a:avLst/>
              </a:prstGeom>
              <a:blipFill>
                <a:blip r:embed="rId2"/>
                <a:stretch>
                  <a:fillRect l="-222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CF7F1E-EAD9-FD58-A42E-00B530A57670}"/>
                  </a:ext>
                </a:extLst>
              </p:cNvPr>
              <p:cNvSpPr txBox="1"/>
              <p:nvPr/>
            </p:nvSpPr>
            <p:spPr>
              <a:xfrm>
                <a:off x="7028620" y="2401865"/>
                <a:ext cx="2373342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CF7F1E-EAD9-FD58-A42E-00B530A5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20" y="2401865"/>
                <a:ext cx="2373342" cy="280077"/>
              </a:xfrm>
              <a:prstGeom prst="rect">
                <a:avLst/>
              </a:prstGeom>
              <a:blipFill>
                <a:blip r:embed="rId3"/>
                <a:stretch>
                  <a:fillRect l="-1799" t="-21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889866-7AB3-55D9-B323-ADB4F891A7DD}"/>
                  </a:ext>
                </a:extLst>
              </p:cNvPr>
              <p:cNvSpPr txBox="1"/>
              <p:nvPr/>
            </p:nvSpPr>
            <p:spPr>
              <a:xfrm>
                <a:off x="7028620" y="2859496"/>
                <a:ext cx="2383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889866-7AB3-55D9-B323-ADB4F891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20" y="2859496"/>
                <a:ext cx="2383217" cy="276999"/>
              </a:xfrm>
              <a:prstGeom prst="rect">
                <a:avLst/>
              </a:prstGeom>
              <a:blipFill>
                <a:blip r:embed="rId4"/>
                <a:stretch>
                  <a:fillRect l="-179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53C726-3CEE-2665-A528-7C0F1DB8BDD2}"/>
                  </a:ext>
                </a:extLst>
              </p:cNvPr>
              <p:cNvSpPr txBox="1"/>
              <p:nvPr/>
            </p:nvSpPr>
            <p:spPr>
              <a:xfrm>
                <a:off x="7028620" y="328540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53C726-3CEE-2665-A528-7C0F1DB8B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20" y="3285408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2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75A2-52F1-2188-3246-60AC302B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Чілі Переповнення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Недоповнення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028A7-E83F-F69C-2C94-421AE7CAE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60903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Як і беззнакові цілі, цілі числа можуть переповнитися/недоповнитися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Якщо ми спробуємо предст</a:t>
            </a:r>
            <a:r>
              <a:rPr lang="uk-UA" dirty="0"/>
              <a:t>я</a:t>
            </a:r>
            <a:r>
              <a:rPr lang="ru-RU" dirty="0">
                <a:latin typeface="YouTube Sans"/>
              </a:rPr>
              <a:t>вити -129 як </a:t>
            </a:r>
            <a:r>
              <a:rPr lang="ru-RU" dirty="0">
                <a:latin typeface="Consolas" panose="020B0609020204030204" pitchFamily="49" charset="0"/>
              </a:rPr>
              <a:t>int8</a:t>
            </a:r>
            <a:r>
              <a:rPr lang="ru-RU" dirty="0">
                <a:latin typeface="YouTube Sans"/>
              </a:rPr>
              <a:t>, ми </a:t>
            </a:r>
            <a:r>
              <a:rPr lang="ru-RU" dirty="0"/>
              <a:t>недоповнемо </a:t>
            </a:r>
            <a:r>
              <a:rPr lang="ru-RU" dirty="0">
                <a:latin typeface="YouTube Sans"/>
              </a:rPr>
              <a:t>до 127</a:t>
            </a:r>
          </a:p>
          <a:p>
            <a:pPr lvl="1"/>
            <a:r>
              <a:rPr lang="ru-RU" dirty="0">
                <a:latin typeface="YouTube Sans"/>
              </a:rPr>
              <a:t>Якщо ми спробуємо предстявити 128 як </a:t>
            </a:r>
            <a:r>
              <a:rPr lang="ru-RU" dirty="0">
                <a:latin typeface="Consolas" panose="020B0609020204030204" pitchFamily="49" charset="0"/>
              </a:rPr>
              <a:t>int8</a:t>
            </a:r>
            <a:r>
              <a:rPr lang="ru-RU" dirty="0">
                <a:latin typeface="YouTube Sans"/>
              </a:rPr>
              <a:t>, ми </a:t>
            </a:r>
            <a:r>
              <a:rPr lang="ru-RU" dirty="0"/>
              <a:t>переповнемо </a:t>
            </a:r>
            <a:r>
              <a:rPr lang="ru-RU" dirty="0">
                <a:latin typeface="YouTube Sans"/>
              </a:rPr>
              <a:t>до -12</a:t>
            </a:r>
            <a:r>
              <a:rPr lang="en-CA" dirty="0">
                <a:latin typeface="YouTube Sans"/>
              </a:rPr>
              <a:t>8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Ці самі правила застосовуються для всіх типів чілих чисел</a:t>
            </a:r>
            <a:endParaRPr lang="en-US" dirty="0">
              <a:latin typeface="YouTube Sans"/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99DEAFB5-5A59-2CF6-60E7-1ED115C257EB}"/>
              </a:ext>
            </a:extLst>
          </p:cNvPr>
          <p:cNvSpPr/>
          <p:nvPr/>
        </p:nvSpPr>
        <p:spPr>
          <a:xfrm>
            <a:off x="7897091" y="1989117"/>
            <a:ext cx="2357252" cy="2208810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F7A84B-96CA-782B-2C90-238489A2789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9075717" y="1989117"/>
            <a:ext cx="0" cy="558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C244F-465D-1B14-209E-E8A0EC58CEAF}"/>
                  </a:ext>
                </a:extLst>
              </p:cNvPr>
              <p:cNvSpPr txBox="1"/>
              <p:nvPr/>
            </p:nvSpPr>
            <p:spPr>
              <a:xfrm>
                <a:off x="9064719" y="2121538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C244F-465D-1B14-209E-E8A0EC58C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719" y="2121538"/>
                <a:ext cx="621965" cy="276999"/>
              </a:xfrm>
              <a:prstGeom prst="rect">
                <a:avLst/>
              </a:prstGeom>
              <a:blipFill>
                <a:blip r:embed="rId2"/>
                <a:stretch>
                  <a:fillRect l="-980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15DE-7A9F-7246-6A08-68C4F2AE8B30}"/>
                  </a:ext>
                </a:extLst>
              </p:cNvPr>
              <p:cNvSpPr txBox="1"/>
              <p:nvPr/>
            </p:nvSpPr>
            <p:spPr>
              <a:xfrm>
                <a:off x="9367408" y="2397902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F15DE-7A9F-7246-6A08-68C4F2AE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08" y="2397902"/>
                <a:ext cx="621965" cy="276999"/>
              </a:xfrm>
              <a:prstGeom prst="rect">
                <a:avLst/>
              </a:prstGeom>
              <a:blipFill>
                <a:blip r:embed="rId3"/>
                <a:stretch>
                  <a:fillRect l="-980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76E906-4FE4-B6FD-87EF-D27ED63C56DB}"/>
                  </a:ext>
                </a:extLst>
              </p:cNvPr>
              <p:cNvSpPr txBox="1"/>
              <p:nvPr/>
            </p:nvSpPr>
            <p:spPr>
              <a:xfrm>
                <a:off x="9608345" y="2697886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76E906-4FE4-B6FD-87EF-D27ED63C5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345" y="2697886"/>
                <a:ext cx="621965" cy="276999"/>
              </a:xfrm>
              <a:prstGeom prst="rect">
                <a:avLst/>
              </a:prstGeom>
              <a:blipFill>
                <a:blip r:embed="rId4"/>
                <a:stretch>
                  <a:fillRect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3D9B5-EFE6-7309-0473-204982EA3F73}"/>
                  </a:ext>
                </a:extLst>
              </p:cNvPr>
              <p:cNvSpPr txBox="1"/>
              <p:nvPr/>
            </p:nvSpPr>
            <p:spPr>
              <a:xfrm>
                <a:off x="8582023" y="2132868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3D9B5-EFE6-7309-0473-204982EA3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23" y="2132868"/>
                <a:ext cx="462522" cy="276999"/>
              </a:xfrm>
              <a:prstGeom prst="rect">
                <a:avLst/>
              </a:prstGeom>
              <a:blipFill>
                <a:blip r:embed="rId5"/>
                <a:stretch>
                  <a:fillRect l="-9211" r="-92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DAA51-11B1-6FBD-13CB-CDF47F709DEC}"/>
                  </a:ext>
                </a:extLst>
              </p:cNvPr>
              <p:cNvSpPr txBox="1"/>
              <p:nvPr/>
            </p:nvSpPr>
            <p:spPr>
              <a:xfrm>
                <a:off x="8186861" y="2368492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DAA51-11B1-6FBD-13CB-CDF47F70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861" y="2368492"/>
                <a:ext cx="462522" cy="276999"/>
              </a:xfrm>
              <a:prstGeom prst="rect">
                <a:avLst/>
              </a:prstGeom>
              <a:blipFill>
                <a:blip r:embed="rId6"/>
                <a:stretch>
                  <a:fillRect l="-9211" r="-92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E46F64-2BAE-6DDE-A734-7CCD6093112F}"/>
                  </a:ext>
                </a:extLst>
              </p:cNvPr>
              <p:cNvSpPr txBox="1"/>
              <p:nvPr/>
            </p:nvSpPr>
            <p:spPr>
              <a:xfrm>
                <a:off x="8068239" y="295502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E46F64-2BAE-6DDE-A734-7CCD6093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9" y="2955022"/>
                <a:ext cx="23724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92902-FEEA-F1F5-2B98-F83BC64B8DC0}"/>
                  </a:ext>
                </a:extLst>
              </p:cNvPr>
              <p:cNvSpPr txBox="1"/>
              <p:nvPr/>
            </p:nvSpPr>
            <p:spPr>
              <a:xfrm>
                <a:off x="9800706" y="2994205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92902-FEEA-F1F5-2B98-F83BC64B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706" y="2994205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00CE9-DC93-A94B-8235-2A2A5109A5FE}"/>
                  </a:ext>
                </a:extLst>
              </p:cNvPr>
              <p:cNvSpPr txBox="1"/>
              <p:nvPr/>
            </p:nvSpPr>
            <p:spPr>
              <a:xfrm>
                <a:off x="8820992" y="2925333"/>
                <a:ext cx="490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00CE9-DC93-A94B-8235-2A2A5109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992" y="2925333"/>
                <a:ext cx="490519" cy="276999"/>
              </a:xfrm>
              <a:prstGeom prst="rect">
                <a:avLst/>
              </a:prstGeom>
              <a:blipFill>
                <a:blip r:embed="rId9"/>
                <a:stretch>
                  <a:fillRect l="-11250" r="-1125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21649-0A64-D52F-C128-C7C604AB0AAA}"/>
                  </a:ext>
                </a:extLst>
              </p:cNvPr>
              <p:cNvSpPr txBox="1"/>
              <p:nvPr/>
            </p:nvSpPr>
            <p:spPr>
              <a:xfrm>
                <a:off x="8968539" y="3779322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21649-0A64-D52F-C128-C7C604AB0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539" y="3779322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02DAC7-C773-7F62-5F7E-AC3FE25C80A4}"/>
                  </a:ext>
                </a:extLst>
              </p:cNvPr>
              <p:cNvSpPr txBox="1"/>
              <p:nvPr/>
            </p:nvSpPr>
            <p:spPr>
              <a:xfrm>
                <a:off x="9271228" y="3655668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02DAC7-C773-7F62-5F7E-AC3FE25C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228" y="3655668"/>
                <a:ext cx="365485" cy="276999"/>
              </a:xfrm>
              <a:prstGeom prst="rect">
                <a:avLst/>
              </a:prstGeom>
              <a:blipFill>
                <a:blip r:embed="rId11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1F3FD3-19CC-8D02-A3A9-EB8111C6A8BB}"/>
                  </a:ext>
                </a:extLst>
              </p:cNvPr>
              <p:cNvSpPr txBox="1"/>
              <p:nvPr/>
            </p:nvSpPr>
            <p:spPr>
              <a:xfrm>
                <a:off x="8575032" y="365566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1F3FD3-19CC-8D02-A3A9-EB8111C6A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032" y="3655668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68672E-579A-288B-4712-6C65558BA16A}"/>
                  </a:ext>
                </a:extLst>
              </p:cNvPr>
              <p:cNvSpPr txBox="1"/>
              <p:nvPr/>
            </p:nvSpPr>
            <p:spPr>
              <a:xfrm>
                <a:off x="7967115" y="2752010"/>
                <a:ext cx="44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68672E-579A-288B-4712-6C65558B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15" y="2752010"/>
                <a:ext cx="448841" cy="276999"/>
              </a:xfrm>
              <a:prstGeom prst="rect">
                <a:avLst/>
              </a:prstGeom>
              <a:blipFill>
                <a:blip r:embed="rId13"/>
                <a:stretch>
                  <a:fillRect l="-12162" r="-108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40B00F-23B1-906F-277A-91BA307FD336}"/>
                  </a:ext>
                </a:extLst>
              </p:cNvPr>
              <p:cNvSpPr txBox="1"/>
              <p:nvPr/>
            </p:nvSpPr>
            <p:spPr>
              <a:xfrm>
                <a:off x="9580042" y="3428220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40B00F-23B1-906F-277A-91BA307F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042" y="3428220"/>
                <a:ext cx="365485" cy="276999"/>
              </a:xfrm>
              <a:prstGeom prst="rect">
                <a:avLst/>
              </a:prstGeom>
              <a:blipFill>
                <a:blip r:embed="rId14"/>
                <a:stretch>
                  <a:fillRect l="-3390" r="-1525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50EA44-F452-95A4-9BBE-54682BDADFCB}"/>
                  </a:ext>
                </a:extLst>
              </p:cNvPr>
              <p:cNvSpPr txBox="1"/>
              <p:nvPr/>
            </p:nvSpPr>
            <p:spPr>
              <a:xfrm>
                <a:off x="8223596" y="343797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50EA44-F452-95A4-9BBE-54682BDAD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596" y="3437974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FA03EDB8-2EAF-05BD-D759-FCC6E8AC0633}"/>
              </a:ext>
            </a:extLst>
          </p:cNvPr>
          <p:cNvSpPr/>
          <p:nvPr/>
        </p:nvSpPr>
        <p:spPr>
          <a:xfrm>
            <a:off x="9271792" y="2056428"/>
            <a:ext cx="414892" cy="4257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74601-581B-C609-0F61-A271450C8BF3}"/>
              </a:ext>
            </a:extLst>
          </p:cNvPr>
          <p:cNvCxnSpPr>
            <a:cxnSpLocks/>
            <a:stCxn id="10" idx="1"/>
            <a:endCxn id="24" idx="7"/>
          </p:cNvCxnSpPr>
          <p:nvPr/>
        </p:nvCxnSpPr>
        <p:spPr>
          <a:xfrm flipH="1" flipV="1">
            <a:off x="8967149" y="2116178"/>
            <a:ext cx="365403" cy="25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E6DEAD-94A0-D145-52B4-1A2992E86551}"/>
              </a:ext>
            </a:extLst>
          </p:cNvPr>
          <p:cNvSpPr/>
          <p:nvPr/>
        </p:nvSpPr>
        <p:spPr>
          <a:xfrm>
            <a:off x="8613017" y="2053833"/>
            <a:ext cx="414892" cy="4257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11687F-7516-A3D4-5C66-CF0915F7EE4C}"/>
              </a:ext>
            </a:extLst>
          </p:cNvPr>
          <p:cNvCxnSpPr>
            <a:cxnSpLocks/>
            <a:stCxn id="24" idx="5"/>
            <a:endCxn id="10" idx="3"/>
          </p:cNvCxnSpPr>
          <p:nvPr/>
        </p:nvCxnSpPr>
        <p:spPr>
          <a:xfrm>
            <a:off x="8967149" y="2417207"/>
            <a:ext cx="365403" cy="25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F0-807E-9B2B-E014-B75FA0D9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Дроби з Бітами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9F69-2A38-FCA9-6D5F-CD6654B6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954860" cy="210193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Подібно до того, як цілі числа представлені послідовними степенями 2, ми можемо представити </a:t>
            </a:r>
            <a:r>
              <a:rPr lang="uk-UA" dirty="0">
                <a:latin typeface="YouTube Sans"/>
              </a:rPr>
              <a:t>дробову частину</a:t>
            </a:r>
            <a:r>
              <a:rPr lang="ru-RU" dirty="0">
                <a:latin typeface="YouTube Sans"/>
              </a:rPr>
              <a:t> числа, виділивши деякі біти для від’ємних степенів 2</a:t>
            </a:r>
            <a:endParaRPr lang="en-C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можемо застосувати той самий процес до чисел з основою 10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4D51D-6C47-7CDA-FC25-4A88273BE9EA}"/>
                  </a:ext>
                </a:extLst>
              </p:cNvPr>
              <p:cNvSpPr txBox="1"/>
              <p:nvPr/>
            </p:nvSpPr>
            <p:spPr>
              <a:xfrm>
                <a:off x="6430489" y="1920833"/>
                <a:ext cx="4560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4D51D-6C47-7CDA-FC25-4A88273B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489" y="1920833"/>
                <a:ext cx="4560159" cy="276999"/>
              </a:xfrm>
              <a:prstGeom prst="rect">
                <a:avLst/>
              </a:prstGeom>
              <a:blipFill>
                <a:blip r:embed="rId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35183E-4786-9C9C-590F-DAE22F35E098}"/>
                  </a:ext>
                </a:extLst>
              </p:cNvPr>
              <p:cNvSpPr txBox="1"/>
              <p:nvPr/>
            </p:nvSpPr>
            <p:spPr>
              <a:xfrm>
                <a:off x="7273637" y="2231385"/>
                <a:ext cx="156773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35183E-4786-9C9C-590F-DAE22F35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37" y="2231385"/>
                <a:ext cx="156773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102356-D557-E8AD-74E6-24DAD1D11408}"/>
                  </a:ext>
                </a:extLst>
              </p:cNvPr>
              <p:cNvSpPr txBox="1"/>
              <p:nvPr/>
            </p:nvSpPr>
            <p:spPr>
              <a:xfrm>
                <a:off x="6517575" y="3348842"/>
                <a:ext cx="4819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102356-D557-E8AD-74E6-24DAD1D1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5" y="3348842"/>
                <a:ext cx="4819845" cy="276999"/>
              </a:xfrm>
              <a:prstGeom prst="rect">
                <a:avLst/>
              </a:prstGeom>
              <a:blipFill>
                <a:blip r:embed="rId4"/>
                <a:stretch>
                  <a:fillRect l="-5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59D49DF-4DE3-2A2F-8BFD-C7467801C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1" y="3930732"/>
                <a:ext cx="9562487" cy="2183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>
                    <a:latin typeface="YouTube Sans"/>
                  </a:rPr>
                  <a:t>Якщо за </a:t>
                </a:r>
                <a:r>
                  <a:rPr lang="en-US" dirty="0">
                    <a:latin typeface="YouTube Sans"/>
                  </a:rPr>
                  <a:t>10-</a:t>
                </a:r>
                <a:r>
                  <a:rPr lang="ru-RU" dirty="0">
                    <a:latin typeface="YouTube Sans"/>
                  </a:rPr>
                  <a:t>основою ми маємо 2 десяткові знаки точності, це означає, що найменше значення, яке ми можемо представити, дорівнює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Подібним чином, якщо в 2-основі ми маємо 2 біти для представлення після коми, найменше значення, яке ми можемо представити, буде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 0.25 </m:t>
                    </m:r>
                  </m:oMath>
                </a14:m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59D49DF-4DE3-2A2F-8BFD-C7467801C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3930732"/>
                <a:ext cx="9562487" cy="2183726"/>
              </a:xfrm>
              <a:prstGeom prst="rect">
                <a:avLst/>
              </a:prstGeom>
              <a:blipFill>
                <a:blip r:embed="rId5"/>
                <a:stretch>
                  <a:fillRect l="-127" t="-2235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42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89B9-0BE0-246C-D47A-E2FE28B7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Дроби з Бітами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FE0D-9EE2-AF36-DC70-B9139169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91723" cy="1882239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Якщо в 10</a:t>
            </a:r>
            <a:r>
              <a:rPr lang="en-CA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основи</a:t>
            </a:r>
            <a:r>
              <a:rPr lang="ru-RU" dirty="0">
                <a:latin typeface="YouTube Sans"/>
              </a:rPr>
              <a:t> ми маємо значення, яке має більше цифри, як ми можемо представити, воно округлюється до найближчого десяткового числа, яке можна представити.</a:t>
            </a:r>
            <a:endParaRPr lang="uk-UA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1BA00E-9DC2-052D-4637-A42450AD8BF9}"/>
                  </a:ext>
                </a:extLst>
              </p:cNvPr>
              <p:cNvSpPr txBox="1"/>
              <p:nvPr/>
            </p:nvSpPr>
            <p:spPr>
              <a:xfrm>
                <a:off x="5753595" y="1908958"/>
                <a:ext cx="494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2.026=2∗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1BA00E-9DC2-052D-4637-A42450AD8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95" y="1908958"/>
                <a:ext cx="4946611" cy="276999"/>
              </a:xfrm>
              <a:prstGeom prst="rect">
                <a:avLst/>
              </a:prstGeom>
              <a:blipFill>
                <a:blip r:embed="rId2"/>
                <a:stretch>
                  <a:fillRect l="-61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96F8112B-F3B1-D3A9-1454-F330FA07A6AE}"/>
              </a:ext>
            </a:extLst>
          </p:cNvPr>
          <p:cNvSpPr/>
          <p:nvPr/>
        </p:nvSpPr>
        <p:spPr>
          <a:xfrm rot="5400000">
            <a:off x="8001001" y="944985"/>
            <a:ext cx="178130" cy="2820392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29D2B-22C1-139A-3B45-6CD4269DE27D}"/>
              </a:ext>
            </a:extLst>
          </p:cNvPr>
          <p:cNvSpPr txBox="1"/>
          <p:nvPr/>
        </p:nvSpPr>
        <p:spPr>
          <a:xfrm>
            <a:off x="6816436" y="876810"/>
            <a:ext cx="2179123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У нас є місце лише для зберігання до 2 знаків після коми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C5623-5057-C4D2-5243-68DF659650A9}"/>
                  </a:ext>
                </a:extLst>
              </p:cNvPr>
              <p:cNvSpPr txBox="1"/>
              <p:nvPr/>
            </p:nvSpPr>
            <p:spPr>
              <a:xfrm>
                <a:off x="6600171" y="2524405"/>
                <a:ext cx="2979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C5623-5057-C4D2-5243-68DF6596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71" y="2524405"/>
                <a:ext cx="2979790" cy="276999"/>
              </a:xfrm>
              <a:prstGeom prst="rect">
                <a:avLst/>
              </a:prstGeom>
              <a:blipFill>
                <a:blip r:embed="rId3"/>
                <a:stretch>
                  <a:fillRect l="-122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2067A1A-A80C-BDDA-5D10-FD06EE46168F}"/>
              </a:ext>
            </a:extLst>
          </p:cNvPr>
          <p:cNvSpPr/>
          <p:nvPr/>
        </p:nvSpPr>
        <p:spPr>
          <a:xfrm>
            <a:off x="9779330" y="1800140"/>
            <a:ext cx="920876" cy="509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A9372-AB8E-4308-56AA-57D9ED763B2E}"/>
              </a:ext>
            </a:extLst>
          </p:cNvPr>
          <p:cNvSpPr txBox="1"/>
          <p:nvPr/>
        </p:nvSpPr>
        <p:spPr>
          <a:xfrm>
            <a:off x="9256816" y="2930006"/>
            <a:ext cx="1935219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Округліть до найближчого представленого числа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3E4931-EF66-4FAA-6A50-6E4FEEDC3AD7}"/>
                  </a:ext>
                </a:extLst>
              </p:cNvPr>
              <p:cNvSpPr txBox="1"/>
              <p:nvPr/>
            </p:nvSpPr>
            <p:spPr>
              <a:xfrm>
                <a:off x="6600171" y="2524405"/>
                <a:ext cx="2979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3E4931-EF66-4FAA-6A50-6E4FEEDC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71" y="2524405"/>
                <a:ext cx="2979790" cy="276999"/>
              </a:xfrm>
              <a:prstGeom prst="rect">
                <a:avLst/>
              </a:prstGeom>
              <a:blipFill>
                <a:blip r:embed="rId4"/>
                <a:stretch>
                  <a:fillRect l="-122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905F521-59E2-1FDC-6E6C-2CE0384258D9}"/>
              </a:ext>
            </a:extLst>
          </p:cNvPr>
          <p:cNvSpPr/>
          <p:nvPr/>
        </p:nvSpPr>
        <p:spPr>
          <a:xfrm>
            <a:off x="8657617" y="2444246"/>
            <a:ext cx="922344" cy="414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7997EB-93FB-FF8C-3FF4-22F405A6191F}"/>
                  </a:ext>
                </a:extLst>
              </p:cNvPr>
              <p:cNvSpPr txBox="1"/>
              <p:nvPr/>
            </p:nvSpPr>
            <p:spPr>
              <a:xfrm>
                <a:off x="5865996" y="2524404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2.03=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7997EB-93FB-FF8C-3FF4-22F405A61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96" y="2524404"/>
                <a:ext cx="734175" cy="276999"/>
              </a:xfrm>
              <a:prstGeom prst="rect">
                <a:avLst/>
              </a:prstGeom>
              <a:blipFill>
                <a:blip r:embed="rId5"/>
                <a:stretch>
                  <a:fillRect l="-5785" r="-165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821A6D-94F7-8478-5448-0E2B2D661707}"/>
              </a:ext>
            </a:extLst>
          </p:cNvPr>
          <p:cNvSpPr txBox="1">
            <a:spLocks/>
          </p:cNvSpPr>
          <p:nvPr/>
        </p:nvSpPr>
        <p:spPr>
          <a:xfrm>
            <a:off x="1261872" y="4108862"/>
            <a:ext cx="4022647" cy="142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YouTube Sans"/>
              </a:rPr>
              <a:t>Ми можемо застосувати аналогічний процес для 2-основи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53E77A-E9F0-2539-E6AF-C518D49DB190}"/>
                  </a:ext>
                </a:extLst>
              </p:cNvPr>
              <p:cNvSpPr txBox="1"/>
              <p:nvPr/>
            </p:nvSpPr>
            <p:spPr>
              <a:xfrm>
                <a:off x="5626654" y="4294857"/>
                <a:ext cx="54490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1.375=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1.011=1∗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53E77A-E9F0-2539-E6AF-C518D49D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654" y="4294857"/>
                <a:ext cx="5449091" cy="276999"/>
              </a:xfrm>
              <a:prstGeom prst="rect">
                <a:avLst/>
              </a:prstGeom>
              <a:blipFill>
                <a:blip r:embed="rId6"/>
                <a:stretch>
                  <a:fillRect l="-1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6958D1E-07D3-BE7D-08F9-EB0DFCCFE4EE}"/>
              </a:ext>
            </a:extLst>
          </p:cNvPr>
          <p:cNvSpPr/>
          <p:nvPr/>
        </p:nvSpPr>
        <p:spPr>
          <a:xfrm rot="5400000">
            <a:off x="8654012" y="3440732"/>
            <a:ext cx="178130" cy="2440379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24AF0-9725-7AAD-6F06-028490EA84E0}"/>
                  </a:ext>
                </a:extLst>
              </p:cNvPr>
              <p:cNvSpPr txBox="1"/>
              <p:nvPr/>
            </p:nvSpPr>
            <p:spPr>
              <a:xfrm>
                <a:off x="7522887" y="4821381"/>
                <a:ext cx="2479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1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+0∗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24AF0-9725-7AAD-6F06-028490EA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87" y="4821381"/>
                <a:ext cx="2479653" cy="276999"/>
              </a:xfrm>
              <a:prstGeom prst="rect">
                <a:avLst/>
              </a:prstGeom>
              <a:blipFill>
                <a:blip r:embed="rId7"/>
                <a:stretch>
                  <a:fillRect l="-5651" t="-28889" r="-122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A383A38-C889-436D-6563-9612A9142572}"/>
              </a:ext>
            </a:extLst>
          </p:cNvPr>
          <p:cNvSpPr/>
          <p:nvPr/>
        </p:nvSpPr>
        <p:spPr>
          <a:xfrm>
            <a:off x="10239768" y="4222704"/>
            <a:ext cx="920876" cy="509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FDCDF-F051-5D88-8322-4B31B509B9BF}"/>
                  </a:ext>
                </a:extLst>
              </p:cNvPr>
              <p:cNvSpPr txBox="1"/>
              <p:nvPr/>
            </p:nvSpPr>
            <p:spPr>
              <a:xfrm>
                <a:off x="7522887" y="4818828"/>
                <a:ext cx="2479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1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+0∗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FFDCDF-F051-5D88-8322-4B31B509B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87" y="4818828"/>
                <a:ext cx="2479653" cy="276999"/>
              </a:xfrm>
              <a:prstGeom prst="rect">
                <a:avLst/>
              </a:prstGeom>
              <a:blipFill>
                <a:blip r:embed="rId8"/>
                <a:stretch>
                  <a:fillRect l="-5651" t="-28261" r="-12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3BE03AD-432C-D3D0-E858-96773C2E6DE2}"/>
              </a:ext>
            </a:extLst>
          </p:cNvPr>
          <p:cNvSpPr/>
          <p:nvPr/>
        </p:nvSpPr>
        <p:spPr>
          <a:xfrm>
            <a:off x="8281904" y="4752540"/>
            <a:ext cx="1720635" cy="414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3C4F1D-596F-7D07-2B0C-336D13A5EE1D}"/>
                  </a:ext>
                </a:extLst>
              </p:cNvPr>
              <p:cNvSpPr txBox="1"/>
              <p:nvPr/>
            </p:nvSpPr>
            <p:spPr>
              <a:xfrm>
                <a:off x="6043536" y="4821378"/>
                <a:ext cx="1465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1.5=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1.10=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3C4F1D-596F-7D07-2B0C-336D13A5E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6" y="4821378"/>
                <a:ext cx="1465145" cy="276999"/>
              </a:xfrm>
              <a:prstGeom prst="rect">
                <a:avLst/>
              </a:prstGeom>
              <a:blipFill>
                <a:blip r:embed="rId9"/>
                <a:stretch>
                  <a:fillRect l="-2905" r="-83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9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8" grpId="1"/>
      <p:bldP spid="9" grpId="0" animBg="1"/>
      <p:bldP spid="10" grpId="0" animBg="1"/>
      <p:bldP spid="11" grpId="0"/>
      <p:bldP spid="12" grpId="0" animBg="1"/>
      <p:bldP spid="14" grpId="0"/>
      <p:bldP spid="15" grpId="0"/>
      <p:bldP spid="16" grpId="0"/>
      <p:bldP spid="17" grpId="0" animBg="1"/>
      <p:bldP spid="20" grpId="0"/>
      <p:bldP spid="20" grpId="1"/>
      <p:bldP spid="21" grpId="0" animBg="1"/>
      <p:bldP spid="22" grpId="0"/>
      <p:bldP spid="23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B213-93C8-02A9-126A-709BB383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Числа з рухомою комою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4A3F-652C-B101-A7FA-E4A7603E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226478" cy="2173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Ми можемо розгадати, як працюють числа з рухомою комою</a:t>
            </a:r>
            <a:endParaRPr lang="uk-UA" dirty="0">
              <a:latin typeface="YouTube Sans"/>
            </a:endParaRPr>
          </a:p>
          <a:p>
            <a:pPr lvl="1"/>
            <a:r>
              <a:rPr lang="ru-RU" dirty="0"/>
              <a:t>Ф</a:t>
            </a:r>
            <a:r>
              <a:rPr lang="ru-RU" dirty="0">
                <a:latin typeface="YouTube Sans"/>
              </a:rPr>
              <a:t>ормат для </a:t>
            </a:r>
            <a:r>
              <a:rPr lang="en-CA" dirty="0">
                <a:latin typeface="YouTube Sans"/>
              </a:rPr>
              <a:t>float</a:t>
            </a:r>
            <a:r>
              <a:rPr lang="ru-RU" dirty="0">
                <a:latin typeface="YouTube Sans"/>
              </a:rPr>
              <a:t> значень задано стандартом IEEE 754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дея полягає в тому, щоб використовувати експоненційний запис для представлення чисел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BD48FC-8196-9ECF-5296-9B61C29ABC63}"/>
                  </a:ext>
                </a:extLst>
              </p:cNvPr>
              <p:cNvSpPr txBox="1"/>
              <p:nvPr/>
            </p:nvSpPr>
            <p:spPr>
              <a:xfrm>
                <a:off x="1516935" y="4144503"/>
                <a:ext cx="20181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1326=1.326∗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BD48FC-8196-9ECF-5296-9B61C29A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935" y="4144503"/>
                <a:ext cx="2018117" cy="276999"/>
              </a:xfrm>
              <a:prstGeom prst="rect">
                <a:avLst/>
              </a:prstGeom>
              <a:blipFill>
                <a:blip r:embed="rId2"/>
                <a:stretch>
                  <a:fillRect l="-2115" r="-30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0489CAC9-DA2D-DCDB-E24C-7F5DEB1D6524}"/>
              </a:ext>
            </a:extLst>
          </p:cNvPr>
          <p:cNvSpPr/>
          <p:nvPr/>
        </p:nvSpPr>
        <p:spPr>
          <a:xfrm>
            <a:off x="2325361" y="4097980"/>
            <a:ext cx="660064" cy="3700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5121F-D071-6AD3-D172-0043ED3675F7}"/>
              </a:ext>
            </a:extLst>
          </p:cNvPr>
          <p:cNvSpPr/>
          <p:nvPr/>
        </p:nvSpPr>
        <p:spPr>
          <a:xfrm>
            <a:off x="3133787" y="4097980"/>
            <a:ext cx="354255" cy="3700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696A0-3C35-D7B3-EF3F-AF425978224A}"/>
                  </a:ext>
                </a:extLst>
              </p:cNvPr>
              <p:cNvSpPr txBox="1"/>
              <p:nvPr/>
            </p:nvSpPr>
            <p:spPr>
              <a:xfrm>
                <a:off x="1047624" y="4965616"/>
                <a:ext cx="2661857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Маємо дріб</a:t>
                </a:r>
                <a:r>
                  <a:rPr lang="en-CA" dirty="0">
                    <a:solidFill>
                      <a:schemeClr val="bg1"/>
                    </a:solidFill>
                    <a:latin typeface="YouTube Sans"/>
                  </a:rPr>
                  <a:t>/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мантис</a:t>
                </a:r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 з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 значущих цифр</a:t>
                </a:r>
                <a:r>
                  <a:rPr lang="en-CA" dirty="0">
                    <a:solidFill>
                      <a:schemeClr val="bg1"/>
                    </a:solidFill>
                    <a:latin typeface="YouTube Sans"/>
                  </a:rPr>
                  <a:t> (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у цьому прикладі, це 4)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696A0-3C35-D7B3-EF3F-AF425978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4" y="4965616"/>
                <a:ext cx="2661857" cy="923330"/>
              </a:xfrm>
              <a:prstGeom prst="rect">
                <a:avLst/>
              </a:prstGeom>
              <a:blipFill>
                <a:blip r:embed="rId3"/>
                <a:stretch>
                  <a:fillRect l="-2059" t="-3974" r="-22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29E2D1-ED80-D881-2AE8-D96B6C17EF75}"/>
              </a:ext>
            </a:extLst>
          </p:cNvPr>
          <p:cNvSpPr txBox="1"/>
          <p:nvPr/>
        </p:nvSpPr>
        <p:spPr>
          <a:xfrm>
            <a:off x="4224673" y="3682837"/>
            <a:ext cx="224058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використовуємо це число для зберігання розмір числа (експонент)</a:t>
            </a:r>
          </a:p>
        </p:txBody>
      </p:sp>
    </p:spTree>
    <p:extLst>
      <p:ext uri="{BB962C8B-B14F-4D97-AF65-F5344CB8AC3E}">
        <p14:creationId xmlns:p14="http://schemas.microsoft.com/office/powerpoint/2010/main" val="37020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3A5E-DD82-E60B-D79A-B1C30FE2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Числа з рухомою комою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45332-8BB7-8330-7B26-ABF74D14AB66}"/>
                  </a:ext>
                </a:extLst>
              </p:cNvPr>
              <p:cNvSpPr txBox="1"/>
              <p:nvPr/>
            </p:nvSpPr>
            <p:spPr>
              <a:xfrm>
                <a:off x="2576668" y="2341546"/>
                <a:ext cx="192360" cy="276999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45332-8BB7-8330-7B26-ABF74D14A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68" y="2341546"/>
                <a:ext cx="192360" cy="276999"/>
              </a:xfrm>
              <a:prstGeom prst="rect">
                <a:avLst/>
              </a:prstGeom>
              <a:blipFill>
                <a:blip r:embed="rId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81B392-29AE-850F-96E8-E2238A4FEDE7}"/>
                  </a:ext>
                </a:extLst>
              </p:cNvPr>
              <p:cNvSpPr txBox="1"/>
              <p:nvPr/>
            </p:nvSpPr>
            <p:spPr>
              <a:xfrm>
                <a:off x="276902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81B392-29AE-850F-96E8-E2238A4FE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28" y="2341546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BBBD7-4003-45C6-AFD5-3EE8F30B6EC3}"/>
                  </a:ext>
                </a:extLst>
              </p:cNvPr>
              <p:cNvSpPr txBox="1"/>
              <p:nvPr/>
            </p:nvSpPr>
            <p:spPr>
              <a:xfrm>
                <a:off x="296138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BBBD7-4003-45C6-AFD5-3EE8F30B6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88" y="2341546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D2277-393E-5CD6-58EE-39525E51BB12}"/>
                  </a:ext>
                </a:extLst>
              </p:cNvPr>
              <p:cNvSpPr txBox="1"/>
              <p:nvPr/>
            </p:nvSpPr>
            <p:spPr>
              <a:xfrm>
                <a:off x="315374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D2277-393E-5CD6-58EE-39525E51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48" y="2341546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677B7-E5B9-C13E-529B-81FAF1A9CDEA}"/>
                  </a:ext>
                </a:extLst>
              </p:cNvPr>
              <p:cNvSpPr txBox="1"/>
              <p:nvPr/>
            </p:nvSpPr>
            <p:spPr>
              <a:xfrm>
                <a:off x="334610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677B7-E5B9-C13E-529B-81FAF1A9C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08" y="2341546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98183-B774-70F7-0722-C4F340887386}"/>
                  </a:ext>
                </a:extLst>
              </p:cNvPr>
              <p:cNvSpPr txBox="1"/>
              <p:nvPr/>
            </p:nvSpPr>
            <p:spPr>
              <a:xfrm>
                <a:off x="353846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98183-B774-70F7-0722-C4F340887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68" y="2341546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0C0C5D-4622-6C7F-10E5-059C02A34E04}"/>
                  </a:ext>
                </a:extLst>
              </p:cNvPr>
              <p:cNvSpPr txBox="1"/>
              <p:nvPr/>
            </p:nvSpPr>
            <p:spPr>
              <a:xfrm>
                <a:off x="373082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0C0C5D-4622-6C7F-10E5-059C02A3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828" y="2341546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6F3DB-0865-DA4B-25CD-2650B94B6D32}"/>
                  </a:ext>
                </a:extLst>
              </p:cNvPr>
              <p:cNvSpPr txBox="1"/>
              <p:nvPr/>
            </p:nvSpPr>
            <p:spPr>
              <a:xfrm>
                <a:off x="392318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6F3DB-0865-DA4B-25CD-2650B94B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88" y="2341546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8D512-EC85-E69A-9D06-AA684B34516E}"/>
                  </a:ext>
                </a:extLst>
              </p:cNvPr>
              <p:cNvSpPr txBox="1"/>
              <p:nvPr/>
            </p:nvSpPr>
            <p:spPr>
              <a:xfrm>
                <a:off x="411554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8D512-EC85-E69A-9D06-AA684B34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548" y="2341546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7161-CF6B-1426-AC7E-EFB836F6AB02}"/>
                  </a:ext>
                </a:extLst>
              </p:cNvPr>
              <p:cNvSpPr txBox="1"/>
              <p:nvPr/>
            </p:nvSpPr>
            <p:spPr>
              <a:xfrm>
                <a:off x="430790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7161-CF6B-1426-AC7E-EFB836F6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8" y="2341546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2A51A-83FB-39D4-3C93-FC3B38F64666}"/>
                  </a:ext>
                </a:extLst>
              </p:cNvPr>
              <p:cNvSpPr txBox="1"/>
              <p:nvPr/>
            </p:nvSpPr>
            <p:spPr>
              <a:xfrm>
                <a:off x="450026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2A51A-83FB-39D4-3C93-FC3B38F64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68" y="2341546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39AE4E-F863-967F-B4AD-AF15C3AA66D6}"/>
                  </a:ext>
                </a:extLst>
              </p:cNvPr>
              <p:cNvSpPr txBox="1"/>
              <p:nvPr/>
            </p:nvSpPr>
            <p:spPr>
              <a:xfrm>
                <a:off x="469262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39AE4E-F863-967F-B4AD-AF15C3AA6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2341546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24736-C8AA-D5F9-9255-44D9CC9B51B6}"/>
                  </a:ext>
                </a:extLst>
              </p:cNvPr>
              <p:cNvSpPr txBox="1"/>
              <p:nvPr/>
            </p:nvSpPr>
            <p:spPr>
              <a:xfrm>
                <a:off x="488498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24736-C8AA-D5F9-9255-44D9CC9B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988" y="2341546"/>
                <a:ext cx="192360" cy="276999"/>
              </a:xfrm>
              <a:prstGeom prst="rect">
                <a:avLst/>
              </a:prstGeom>
              <a:blipFill>
                <a:blip r:embed="rId14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11A54-E946-C881-8345-B8EE2BD6102D}"/>
                  </a:ext>
                </a:extLst>
              </p:cNvPr>
              <p:cNvSpPr txBox="1"/>
              <p:nvPr/>
            </p:nvSpPr>
            <p:spPr>
              <a:xfrm>
                <a:off x="507734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11A54-E946-C881-8345-B8EE2BD6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48" y="2341546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87192-300D-DEF1-CB78-F702F59BEE2A}"/>
                  </a:ext>
                </a:extLst>
              </p:cNvPr>
              <p:cNvSpPr txBox="1"/>
              <p:nvPr/>
            </p:nvSpPr>
            <p:spPr>
              <a:xfrm>
                <a:off x="526970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87192-300D-DEF1-CB78-F702F59B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08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66A33-72DD-1C9F-5C5C-44BCAA7C8B66}"/>
                  </a:ext>
                </a:extLst>
              </p:cNvPr>
              <p:cNvSpPr txBox="1"/>
              <p:nvPr/>
            </p:nvSpPr>
            <p:spPr>
              <a:xfrm>
                <a:off x="546206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66A33-72DD-1C9F-5C5C-44BCAA7C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068" y="2341546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0A4994-AFE9-6118-2070-E294685F18FE}"/>
                  </a:ext>
                </a:extLst>
              </p:cNvPr>
              <p:cNvSpPr txBox="1"/>
              <p:nvPr/>
            </p:nvSpPr>
            <p:spPr>
              <a:xfrm>
                <a:off x="56496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0A4994-AFE9-6118-2070-E294685F1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4" y="2341546"/>
                <a:ext cx="192360" cy="276999"/>
              </a:xfrm>
              <a:prstGeom prst="rect">
                <a:avLst/>
              </a:prstGeom>
              <a:blipFill>
                <a:blip r:embed="rId1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4EF21D-5289-B989-0F4C-EC620FD6F653}"/>
                  </a:ext>
                </a:extLst>
              </p:cNvPr>
              <p:cNvSpPr txBox="1"/>
              <p:nvPr/>
            </p:nvSpPr>
            <p:spPr>
              <a:xfrm>
                <a:off x="58420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4EF21D-5289-B989-0F4C-EC620FD6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44" y="2341546"/>
                <a:ext cx="192360" cy="276999"/>
              </a:xfrm>
              <a:prstGeom prst="rect">
                <a:avLst/>
              </a:prstGeom>
              <a:blipFill>
                <a:blip r:embed="rId1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FF733-F999-252C-4C6B-6DCBDB427D15}"/>
                  </a:ext>
                </a:extLst>
              </p:cNvPr>
              <p:cNvSpPr txBox="1"/>
              <p:nvPr/>
            </p:nvSpPr>
            <p:spPr>
              <a:xfrm>
                <a:off x="60344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FF733-F999-252C-4C6B-6DCBDB42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04" y="2341546"/>
                <a:ext cx="192360" cy="276999"/>
              </a:xfrm>
              <a:prstGeom prst="rect">
                <a:avLst/>
              </a:prstGeom>
              <a:blipFill>
                <a:blip r:embed="rId2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ABE813-15E4-CBB9-52DF-14C279794924}"/>
                  </a:ext>
                </a:extLst>
              </p:cNvPr>
              <p:cNvSpPr txBox="1"/>
              <p:nvPr/>
            </p:nvSpPr>
            <p:spPr>
              <a:xfrm>
                <a:off x="62267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ABE813-15E4-CBB9-52DF-14C279794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764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515EC8-3958-D5A2-4348-20478E155161}"/>
                  </a:ext>
                </a:extLst>
              </p:cNvPr>
              <p:cNvSpPr txBox="1"/>
              <p:nvPr/>
            </p:nvSpPr>
            <p:spPr>
              <a:xfrm>
                <a:off x="64191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515EC8-3958-D5A2-4348-20478E155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24" y="2341546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C813C-CDCD-5E50-DA3C-77A35DF7D769}"/>
                  </a:ext>
                </a:extLst>
              </p:cNvPr>
              <p:cNvSpPr txBox="1"/>
              <p:nvPr/>
            </p:nvSpPr>
            <p:spPr>
              <a:xfrm>
                <a:off x="66114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C813C-CDCD-5E50-DA3C-77A35DF7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484" y="2341546"/>
                <a:ext cx="192360" cy="276999"/>
              </a:xfrm>
              <a:prstGeom prst="rect">
                <a:avLst/>
              </a:prstGeom>
              <a:blipFill>
                <a:blip r:embed="rId2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C054C2-BF65-941C-D5C6-C628F31E93A9}"/>
                  </a:ext>
                </a:extLst>
              </p:cNvPr>
              <p:cNvSpPr txBox="1"/>
              <p:nvPr/>
            </p:nvSpPr>
            <p:spPr>
              <a:xfrm>
                <a:off x="68038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C054C2-BF65-941C-D5C6-C628F31E9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844" y="2341546"/>
                <a:ext cx="192360" cy="276999"/>
              </a:xfrm>
              <a:prstGeom prst="rect">
                <a:avLst/>
              </a:prstGeom>
              <a:blipFill>
                <a:blip r:embed="rId2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CFFF0B-177B-F637-C757-B186434D90A9}"/>
                  </a:ext>
                </a:extLst>
              </p:cNvPr>
              <p:cNvSpPr txBox="1"/>
              <p:nvPr/>
            </p:nvSpPr>
            <p:spPr>
              <a:xfrm>
                <a:off x="69962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CFFF0B-177B-F637-C757-B186434D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04" y="2341546"/>
                <a:ext cx="192360" cy="276999"/>
              </a:xfrm>
              <a:prstGeom prst="rect">
                <a:avLst/>
              </a:prstGeom>
              <a:blipFill>
                <a:blip r:embed="rId2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521C21-52CF-625B-AFC1-9573BB0CCDF3}"/>
                  </a:ext>
                </a:extLst>
              </p:cNvPr>
              <p:cNvSpPr txBox="1"/>
              <p:nvPr/>
            </p:nvSpPr>
            <p:spPr>
              <a:xfrm>
                <a:off x="71885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521C21-52CF-625B-AFC1-9573BB0C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64" y="2341546"/>
                <a:ext cx="192360" cy="276999"/>
              </a:xfrm>
              <a:prstGeom prst="rect">
                <a:avLst/>
              </a:prstGeom>
              <a:blipFill>
                <a:blip r:embed="rId2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9C7A9F-F95B-744F-50D0-54D9998E81A5}"/>
                  </a:ext>
                </a:extLst>
              </p:cNvPr>
              <p:cNvSpPr txBox="1"/>
              <p:nvPr/>
            </p:nvSpPr>
            <p:spPr>
              <a:xfrm>
                <a:off x="73809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9C7A9F-F95B-744F-50D0-54D9998E8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24" y="2341546"/>
                <a:ext cx="192360" cy="276999"/>
              </a:xfrm>
              <a:prstGeom prst="rect">
                <a:avLst/>
              </a:prstGeom>
              <a:blipFill>
                <a:blip r:embed="rId2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F882D2-4B77-3AE8-0C11-996FBB349E39}"/>
                  </a:ext>
                </a:extLst>
              </p:cNvPr>
              <p:cNvSpPr txBox="1"/>
              <p:nvPr/>
            </p:nvSpPr>
            <p:spPr>
              <a:xfrm>
                <a:off x="75732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F882D2-4B77-3AE8-0C11-996FBB34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284" y="2341546"/>
                <a:ext cx="192360" cy="276999"/>
              </a:xfrm>
              <a:prstGeom prst="rect">
                <a:avLst/>
              </a:prstGeom>
              <a:blipFill>
                <a:blip r:embed="rId2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2EDC42-D952-7CED-E370-3EF4172B23C2}"/>
                  </a:ext>
                </a:extLst>
              </p:cNvPr>
              <p:cNvSpPr txBox="1"/>
              <p:nvPr/>
            </p:nvSpPr>
            <p:spPr>
              <a:xfrm>
                <a:off x="77656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2EDC42-D952-7CED-E370-3EF4172B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44" y="2341546"/>
                <a:ext cx="192360" cy="276999"/>
              </a:xfrm>
              <a:prstGeom prst="rect">
                <a:avLst/>
              </a:prstGeom>
              <a:blipFill>
                <a:blip r:embed="rId2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2FFC7D-FE30-5DDF-CC20-17589875D60E}"/>
                  </a:ext>
                </a:extLst>
              </p:cNvPr>
              <p:cNvSpPr txBox="1"/>
              <p:nvPr/>
            </p:nvSpPr>
            <p:spPr>
              <a:xfrm>
                <a:off x="79580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2FFC7D-FE30-5DDF-CC20-17589875D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04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B74DCB-29BA-D022-5166-C5E87DEB3507}"/>
                  </a:ext>
                </a:extLst>
              </p:cNvPr>
              <p:cNvSpPr txBox="1"/>
              <p:nvPr/>
            </p:nvSpPr>
            <p:spPr>
              <a:xfrm>
                <a:off x="81503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B74DCB-29BA-D022-5166-C5E87DEB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364" y="2341546"/>
                <a:ext cx="192360" cy="276999"/>
              </a:xfrm>
              <a:prstGeom prst="rect">
                <a:avLst/>
              </a:prstGeom>
              <a:blipFill>
                <a:blip r:embed="rId2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41540-AB53-5EDD-1C3A-F6C863F1CBE9}"/>
                  </a:ext>
                </a:extLst>
              </p:cNvPr>
              <p:cNvSpPr txBox="1"/>
              <p:nvPr/>
            </p:nvSpPr>
            <p:spPr>
              <a:xfrm>
                <a:off x="83427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41540-AB53-5EDD-1C3A-F6C863F1C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24" y="2341546"/>
                <a:ext cx="192360" cy="276999"/>
              </a:xfrm>
              <a:prstGeom prst="rect">
                <a:avLst/>
              </a:prstGeom>
              <a:blipFill>
                <a:blip r:embed="rId3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F7E8B8-9D45-9390-B2B1-8E433FAC12E3}"/>
                  </a:ext>
                </a:extLst>
              </p:cNvPr>
              <p:cNvSpPr txBox="1"/>
              <p:nvPr/>
            </p:nvSpPr>
            <p:spPr>
              <a:xfrm>
                <a:off x="85350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F7E8B8-9D45-9390-B2B1-8E433FAC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084" y="2341546"/>
                <a:ext cx="192360" cy="276999"/>
              </a:xfrm>
              <a:prstGeom prst="rect">
                <a:avLst/>
              </a:prstGeom>
              <a:blipFill>
                <a:blip r:embed="rId3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B01087-CB8F-5ED3-604A-6273742784FE}"/>
                  </a:ext>
                </a:extLst>
              </p:cNvPr>
              <p:cNvSpPr txBox="1"/>
              <p:nvPr/>
            </p:nvSpPr>
            <p:spPr>
              <a:xfrm>
                <a:off x="178764" y="2089204"/>
                <a:ext cx="1920302" cy="120032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Знаковий біт</a:t>
                </a:r>
                <a:r>
                  <a:rPr lang="en-CA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[31:31]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(1 відємний, 0 додатний)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B01087-CB8F-5ED3-604A-627374278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4" y="2089204"/>
                <a:ext cx="1920302" cy="1200329"/>
              </a:xfrm>
              <a:prstGeom prst="rect">
                <a:avLst/>
              </a:prstGeom>
              <a:blipFill>
                <a:blip r:embed="rId32"/>
                <a:stretch>
                  <a:fillRect l="-254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E45B5F-6CAC-9B8F-7725-35476DB47D0C}"/>
                  </a:ext>
                </a:extLst>
              </p:cNvPr>
              <p:cNvSpPr txBox="1"/>
              <p:nvPr/>
            </p:nvSpPr>
            <p:spPr>
              <a:xfrm>
                <a:off x="2207489" y="3160812"/>
                <a:ext cx="3925468" cy="92333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Біти експоненти</a:t>
                </a:r>
                <a:r>
                  <a:rPr lang="en-CA" dirty="0">
                    <a:solidFill>
                      <a:schemeClr val="bg1"/>
                    </a:solidFill>
                    <a:latin typeface="YouTube Sans"/>
                  </a:rPr>
                  <a:t>/exponent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[23:30],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зберігають показник степеня 2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(8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бітів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0, 255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E45B5F-6CAC-9B8F-7725-35476DB4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89" y="3160812"/>
                <a:ext cx="3925468" cy="923330"/>
              </a:xfrm>
              <a:prstGeom prst="rect">
                <a:avLst/>
              </a:prstGeom>
              <a:blipFill>
                <a:blip r:embed="rId33"/>
                <a:stretch>
                  <a:fillRect l="-124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A6F6E-8C95-61A8-264D-2C97DAC674C5}"/>
                  </a:ext>
                </a:extLst>
              </p:cNvPr>
              <p:cNvSpPr txBox="1"/>
              <p:nvPr/>
            </p:nvSpPr>
            <p:spPr>
              <a:xfrm>
                <a:off x="6226764" y="3289533"/>
                <a:ext cx="3033968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Біти мантиси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[0:22],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зберігають значущих цифр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A6F6E-8C95-61A8-264D-2C97DAC6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764" y="3289533"/>
                <a:ext cx="3033968" cy="646331"/>
              </a:xfrm>
              <a:prstGeom prst="rect">
                <a:avLst/>
              </a:prstGeom>
              <a:blipFill>
                <a:blip r:embed="rId34"/>
                <a:stretch>
                  <a:fillRect l="-160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E0C48E-0A67-157F-FB83-1881F23D04F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22580" y="2480046"/>
            <a:ext cx="554088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8F68ED05-E947-12C6-C62C-D619375D4F98}"/>
              </a:ext>
            </a:extLst>
          </p:cNvPr>
          <p:cNvSpPr/>
          <p:nvPr/>
        </p:nvSpPr>
        <p:spPr>
          <a:xfrm rot="5400000">
            <a:off x="3418850" y="2093710"/>
            <a:ext cx="239236" cy="1538880"/>
          </a:xfrm>
          <a:prstGeom prst="rightBrac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BCB42-B22A-BDA9-8AA3-93F8E0608D03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538468" y="2982768"/>
            <a:ext cx="0" cy="24732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84534AF7-D6D5-0F9D-D0DD-79F538156D94}"/>
              </a:ext>
            </a:extLst>
          </p:cNvPr>
          <p:cNvSpPr/>
          <p:nvPr/>
        </p:nvSpPr>
        <p:spPr>
          <a:xfrm rot="5400000">
            <a:off x="6393836" y="654213"/>
            <a:ext cx="239236" cy="4427980"/>
          </a:xfrm>
          <a:prstGeom prst="rightBrac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D55D84-EA36-57C0-0248-B083D3CDA5BC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513454" y="2987821"/>
            <a:ext cx="0" cy="37374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>
            <a:extLst>
              <a:ext uri="{FF2B5EF4-FFF2-40B4-BE49-F238E27FC236}">
                <a16:creationId xmlns:a16="http://schemas.microsoft.com/office/drawing/2014/main" id="{DE0DC37C-916F-4878-BB19-49B891475E2D}"/>
              </a:ext>
            </a:extLst>
          </p:cNvPr>
          <p:cNvSpPr/>
          <p:nvPr/>
        </p:nvSpPr>
        <p:spPr>
          <a:xfrm rot="16200000">
            <a:off x="5532438" y="-894858"/>
            <a:ext cx="239236" cy="6150776"/>
          </a:xfrm>
          <a:prstGeom prst="rightBrace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BB86E1-60AF-C7F2-9A88-F56802B07C89}"/>
                  </a:ext>
                </a:extLst>
              </p:cNvPr>
              <p:cNvSpPr txBox="1"/>
              <p:nvPr/>
            </p:nvSpPr>
            <p:spPr>
              <a:xfrm>
                <a:off x="5288239" y="1732720"/>
                <a:ext cx="7228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BB86E1-60AF-C7F2-9A88-F56802B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39" y="1732720"/>
                <a:ext cx="722890" cy="276999"/>
              </a:xfrm>
              <a:prstGeom prst="rect">
                <a:avLst/>
              </a:prstGeom>
              <a:blipFill>
                <a:blip r:embed="rId35"/>
                <a:stretch>
                  <a:fillRect l="-6723" r="-67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C35BCB-1DED-AEDF-C8FA-C7CD6CABABF9}"/>
                  </a:ext>
                </a:extLst>
              </p:cNvPr>
              <p:cNvSpPr txBox="1"/>
              <p:nvPr/>
            </p:nvSpPr>
            <p:spPr>
              <a:xfrm>
                <a:off x="2203749" y="4394613"/>
                <a:ext cx="1088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C35BCB-1DED-AEDF-C8FA-C7CD6CAB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49" y="4394613"/>
                <a:ext cx="1088951" cy="276999"/>
              </a:xfrm>
              <a:prstGeom prst="rect">
                <a:avLst/>
              </a:prstGeom>
              <a:blipFill>
                <a:blip r:embed="rId36"/>
                <a:stretch>
                  <a:fillRect l="-224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CD7E689-CA36-0515-99B1-0D5A4E8610E8}"/>
                  </a:ext>
                </a:extLst>
              </p:cNvPr>
              <p:cNvSpPr txBox="1"/>
              <p:nvPr/>
            </p:nvSpPr>
            <p:spPr>
              <a:xfrm>
                <a:off x="3292700" y="4394612"/>
                <a:ext cx="877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CD7E689-CA36-0515-99B1-0D5A4E86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00" y="4394612"/>
                <a:ext cx="877035" cy="276999"/>
              </a:xfrm>
              <a:prstGeom prst="rect">
                <a:avLst/>
              </a:prstGeom>
              <a:blipFill>
                <a:blip r:embed="rId37"/>
                <a:stretch>
                  <a:fillRect l="-2083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94DB4E-4771-479C-788F-FBD1725DE12E}"/>
                  </a:ext>
                </a:extLst>
              </p:cNvPr>
              <p:cNvSpPr txBox="1"/>
              <p:nvPr/>
            </p:nvSpPr>
            <p:spPr>
              <a:xfrm>
                <a:off x="4169735" y="4394612"/>
                <a:ext cx="4935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∗(1∗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94DB4E-4771-479C-788F-FBD1725DE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735" y="4394612"/>
                <a:ext cx="4935647" cy="276999"/>
              </a:xfrm>
              <a:prstGeom prst="rect">
                <a:avLst/>
              </a:prstGeom>
              <a:blipFill>
                <a:blip r:embed="rId38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B1B0A4BC-6299-BFCC-D696-0C7E5E5C2140}"/>
              </a:ext>
            </a:extLst>
          </p:cNvPr>
          <p:cNvSpPr/>
          <p:nvPr/>
        </p:nvSpPr>
        <p:spPr>
          <a:xfrm>
            <a:off x="3292700" y="4257133"/>
            <a:ext cx="973717" cy="5858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99C4C8-63B8-9CC5-BC09-B04339E75BA2}"/>
                  </a:ext>
                </a:extLst>
              </p:cNvPr>
              <p:cNvSpPr txBox="1"/>
              <p:nvPr/>
            </p:nvSpPr>
            <p:spPr>
              <a:xfrm>
                <a:off x="709160" y="5073527"/>
                <a:ext cx="2463931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Ми можемо зберігати числа від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CA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99C4C8-63B8-9CC5-BC09-B04339E75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0" y="5073527"/>
                <a:ext cx="2463931" cy="646331"/>
              </a:xfrm>
              <a:prstGeom prst="rect">
                <a:avLst/>
              </a:prstGeom>
              <a:blipFill>
                <a:blip r:embed="rId39"/>
                <a:stretch>
                  <a:fillRect l="-197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D3F5B8FC-D861-86A7-B9A0-C6029E342EDC}"/>
              </a:ext>
            </a:extLst>
          </p:cNvPr>
          <p:cNvSpPr/>
          <p:nvPr/>
        </p:nvSpPr>
        <p:spPr>
          <a:xfrm>
            <a:off x="4448173" y="4366438"/>
            <a:ext cx="695279" cy="3333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C903863-F2BF-EF1C-7EF3-9BFF85968FD1}"/>
                  </a:ext>
                </a:extLst>
              </p:cNvPr>
              <p:cNvSpPr txBox="1"/>
              <p:nvPr/>
            </p:nvSpPr>
            <p:spPr>
              <a:xfrm>
                <a:off x="4092997" y="5073527"/>
                <a:ext cx="5806413" cy="120032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Зайве зберігати тут 0, оскільки ми завжди можемо змінити експонент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так, щоб перший біт у мантисі дорівнював 1. Тому ми завжди додаємо 1, що дає нам 24 біти точністю.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C903863-F2BF-EF1C-7EF3-9BFF8596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97" y="5073527"/>
                <a:ext cx="5806413" cy="1200329"/>
              </a:xfrm>
              <a:prstGeom prst="rect">
                <a:avLst/>
              </a:prstGeom>
              <a:blipFill>
                <a:blip r:embed="rId40"/>
                <a:stretch>
                  <a:fillRect l="-839" t="-2538" r="-10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5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2" grpId="0" animBg="1"/>
      <p:bldP spid="46" grpId="0" animBg="1"/>
      <p:bldP spid="58" grpId="0"/>
      <p:bldP spid="59" grpId="0"/>
      <p:bldP spid="60" grpId="0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3A5E-DD82-E60B-D79A-B1C30FE2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Числа з рухомою комою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45332-8BB7-8330-7B26-ABF74D14AB66}"/>
                  </a:ext>
                </a:extLst>
              </p:cNvPr>
              <p:cNvSpPr txBox="1"/>
              <p:nvPr/>
            </p:nvSpPr>
            <p:spPr>
              <a:xfrm>
                <a:off x="2576668" y="2341546"/>
                <a:ext cx="192360" cy="276999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45332-8BB7-8330-7B26-ABF74D14A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68" y="2341546"/>
                <a:ext cx="192360" cy="276999"/>
              </a:xfrm>
              <a:prstGeom prst="rect">
                <a:avLst/>
              </a:prstGeom>
              <a:blipFill>
                <a:blip r:embed="rId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81B392-29AE-850F-96E8-E2238A4FEDE7}"/>
                  </a:ext>
                </a:extLst>
              </p:cNvPr>
              <p:cNvSpPr txBox="1"/>
              <p:nvPr/>
            </p:nvSpPr>
            <p:spPr>
              <a:xfrm>
                <a:off x="276902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81B392-29AE-850F-96E8-E2238A4FE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28" y="2341546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BBBD7-4003-45C6-AFD5-3EE8F30B6EC3}"/>
                  </a:ext>
                </a:extLst>
              </p:cNvPr>
              <p:cNvSpPr txBox="1"/>
              <p:nvPr/>
            </p:nvSpPr>
            <p:spPr>
              <a:xfrm>
                <a:off x="296138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BBBD7-4003-45C6-AFD5-3EE8F30B6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88" y="2341546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D2277-393E-5CD6-58EE-39525E51BB12}"/>
                  </a:ext>
                </a:extLst>
              </p:cNvPr>
              <p:cNvSpPr txBox="1"/>
              <p:nvPr/>
            </p:nvSpPr>
            <p:spPr>
              <a:xfrm>
                <a:off x="315374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D2277-393E-5CD6-58EE-39525E51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48" y="2341546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677B7-E5B9-C13E-529B-81FAF1A9CDEA}"/>
                  </a:ext>
                </a:extLst>
              </p:cNvPr>
              <p:cNvSpPr txBox="1"/>
              <p:nvPr/>
            </p:nvSpPr>
            <p:spPr>
              <a:xfrm>
                <a:off x="334610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677B7-E5B9-C13E-529B-81FAF1A9C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08" y="2341546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98183-B774-70F7-0722-C4F340887386}"/>
                  </a:ext>
                </a:extLst>
              </p:cNvPr>
              <p:cNvSpPr txBox="1"/>
              <p:nvPr/>
            </p:nvSpPr>
            <p:spPr>
              <a:xfrm>
                <a:off x="353846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A98183-B774-70F7-0722-C4F340887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68" y="2341546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0C0C5D-4622-6C7F-10E5-059C02A34E04}"/>
                  </a:ext>
                </a:extLst>
              </p:cNvPr>
              <p:cNvSpPr txBox="1"/>
              <p:nvPr/>
            </p:nvSpPr>
            <p:spPr>
              <a:xfrm>
                <a:off x="373082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0C0C5D-4622-6C7F-10E5-059C02A3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828" y="2341546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6F3DB-0865-DA4B-25CD-2650B94B6D32}"/>
                  </a:ext>
                </a:extLst>
              </p:cNvPr>
              <p:cNvSpPr txBox="1"/>
              <p:nvPr/>
            </p:nvSpPr>
            <p:spPr>
              <a:xfrm>
                <a:off x="392318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36F3DB-0865-DA4B-25CD-2650B94B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88" y="2341546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8D512-EC85-E69A-9D06-AA684B34516E}"/>
                  </a:ext>
                </a:extLst>
              </p:cNvPr>
              <p:cNvSpPr txBox="1"/>
              <p:nvPr/>
            </p:nvSpPr>
            <p:spPr>
              <a:xfrm>
                <a:off x="4115548" y="2341546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8D512-EC85-E69A-9D06-AA684B34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548" y="2341546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7161-CF6B-1426-AC7E-EFB836F6AB02}"/>
                  </a:ext>
                </a:extLst>
              </p:cNvPr>
              <p:cNvSpPr txBox="1"/>
              <p:nvPr/>
            </p:nvSpPr>
            <p:spPr>
              <a:xfrm>
                <a:off x="430790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7161-CF6B-1426-AC7E-EFB836F6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8" y="2341546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2A51A-83FB-39D4-3C93-FC3B38F64666}"/>
                  </a:ext>
                </a:extLst>
              </p:cNvPr>
              <p:cNvSpPr txBox="1"/>
              <p:nvPr/>
            </p:nvSpPr>
            <p:spPr>
              <a:xfrm>
                <a:off x="450026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42A51A-83FB-39D4-3C93-FC3B38F64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68" y="2341546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39AE4E-F863-967F-B4AD-AF15C3AA66D6}"/>
                  </a:ext>
                </a:extLst>
              </p:cNvPr>
              <p:cNvSpPr txBox="1"/>
              <p:nvPr/>
            </p:nvSpPr>
            <p:spPr>
              <a:xfrm>
                <a:off x="469262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39AE4E-F863-967F-B4AD-AF15C3AA6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2341546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24736-C8AA-D5F9-9255-44D9CC9B51B6}"/>
                  </a:ext>
                </a:extLst>
              </p:cNvPr>
              <p:cNvSpPr txBox="1"/>
              <p:nvPr/>
            </p:nvSpPr>
            <p:spPr>
              <a:xfrm>
                <a:off x="488498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24736-C8AA-D5F9-9255-44D9CC9B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988" y="2341546"/>
                <a:ext cx="192360" cy="276999"/>
              </a:xfrm>
              <a:prstGeom prst="rect">
                <a:avLst/>
              </a:prstGeom>
              <a:blipFill>
                <a:blip r:embed="rId14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11A54-E946-C881-8345-B8EE2BD6102D}"/>
                  </a:ext>
                </a:extLst>
              </p:cNvPr>
              <p:cNvSpPr txBox="1"/>
              <p:nvPr/>
            </p:nvSpPr>
            <p:spPr>
              <a:xfrm>
                <a:off x="507734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11A54-E946-C881-8345-B8EE2BD6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48" y="2341546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87192-300D-DEF1-CB78-F702F59BEE2A}"/>
                  </a:ext>
                </a:extLst>
              </p:cNvPr>
              <p:cNvSpPr txBox="1"/>
              <p:nvPr/>
            </p:nvSpPr>
            <p:spPr>
              <a:xfrm>
                <a:off x="526970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87192-300D-DEF1-CB78-F702F59B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08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66A33-72DD-1C9F-5C5C-44BCAA7C8B66}"/>
                  </a:ext>
                </a:extLst>
              </p:cNvPr>
              <p:cNvSpPr txBox="1"/>
              <p:nvPr/>
            </p:nvSpPr>
            <p:spPr>
              <a:xfrm>
                <a:off x="5462068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366A33-72DD-1C9F-5C5C-44BCAA7C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068" y="2341546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0A4994-AFE9-6118-2070-E294685F18FE}"/>
                  </a:ext>
                </a:extLst>
              </p:cNvPr>
              <p:cNvSpPr txBox="1"/>
              <p:nvPr/>
            </p:nvSpPr>
            <p:spPr>
              <a:xfrm>
                <a:off x="56496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0A4994-AFE9-6118-2070-E294685F1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4" y="2341546"/>
                <a:ext cx="192360" cy="276999"/>
              </a:xfrm>
              <a:prstGeom prst="rect">
                <a:avLst/>
              </a:prstGeom>
              <a:blipFill>
                <a:blip r:embed="rId1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4EF21D-5289-B989-0F4C-EC620FD6F653}"/>
                  </a:ext>
                </a:extLst>
              </p:cNvPr>
              <p:cNvSpPr txBox="1"/>
              <p:nvPr/>
            </p:nvSpPr>
            <p:spPr>
              <a:xfrm>
                <a:off x="58420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4EF21D-5289-B989-0F4C-EC620FD6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44" y="2341546"/>
                <a:ext cx="192360" cy="276999"/>
              </a:xfrm>
              <a:prstGeom prst="rect">
                <a:avLst/>
              </a:prstGeom>
              <a:blipFill>
                <a:blip r:embed="rId1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FF733-F999-252C-4C6B-6DCBDB427D15}"/>
                  </a:ext>
                </a:extLst>
              </p:cNvPr>
              <p:cNvSpPr txBox="1"/>
              <p:nvPr/>
            </p:nvSpPr>
            <p:spPr>
              <a:xfrm>
                <a:off x="60344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FF733-F999-252C-4C6B-6DCBDB42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04" y="2341546"/>
                <a:ext cx="192360" cy="276999"/>
              </a:xfrm>
              <a:prstGeom prst="rect">
                <a:avLst/>
              </a:prstGeom>
              <a:blipFill>
                <a:blip r:embed="rId2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ABE813-15E4-CBB9-52DF-14C279794924}"/>
                  </a:ext>
                </a:extLst>
              </p:cNvPr>
              <p:cNvSpPr txBox="1"/>
              <p:nvPr/>
            </p:nvSpPr>
            <p:spPr>
              <a:xfrm>
                <a:off x="62267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ABE813-15E4-CBB9-52DF-14C279794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764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515EC8-3958-D5A2-4348-20478E155161}"/>
                  </a:ext>
                </a:extLst>
              </p:cNvPr>
              <p:cNvSpPr txBox="1"/>
              <p:nvPr/>
            </p:nvSpPr>
            <p:spPr>
              <a:xfrm>
                <a:off x="64191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515EC8-3958-D5A2-4348-20478E155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24" y="2341546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C813C-CDCD-5E50-DA3C-77A35DF7D769}"/>
                  </a:ext>
                </a:extLst>
              </p:cNvPr>
              <p:cNvSpPr txBox="1"/>
              <p:nvPr/>
            </p:nvSpPr>
            <p:spPr>
              <a:xfrm>
                <a:off x="66114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CC813C-CDCD-5E50-DA3C-77A35DF7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484" y="2341546"/>
                <a:ext cx="192360" cy="276999"/>
              </a:xfrm>
              <a:prstGeom prst="rect">
                <a:avLst/>
              </a:prstGeom>
              <a:blipFill>
                <a:blip r:embed="rId2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C054C2-BF65-941C-D5C6-C628F31E93A9}"/>
                  </a:ext>
                </a:extLst>
              </p:cNvPr>
              <p:cNvSpPr txBox="1"/>
              <p:nvPr/>
            </p:nvSpPr>
            <p:spPr>
              <a:xfrm>
                <a:off x="68038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C054C2-BF65-941C-D5C6-C628F31E9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844" y="2341546"/>
                <a:ext cx="192360" cy="276999"/>
              </a:xfrm>
              <a:prstGeom prst="rect">
                <a:avLst/>
              </a:prstGeom>
              <a:blipFill>
                <a:blip r:embed="rId2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CFFF0B-177B-F637-C757-B186434D90A9}"/>
                  </a:ext>
                </a:extLst>
              </p:cNvPr>
              <p:cNvSpPr txBox="1"/>
              <p:nvPr/>
            </p:nvSpPr>
            <p:spPr>
              <a:xfrm>
                <a:off x="69962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CFFF0B-177B-F637-C757-B186434D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04" y="2341546"/>
                <a:ext cx="192360" cy="276999"/>
              </a:xfrm>
              <a:prstGeom prst="rect">
                <a:avLst/>
              </a:prstGeom>
              <a:blipFill>
                <a:blip r:embed="rId2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521C21-52CF-625B-AFC1-9573BB0CCDF3}"/>
                  </a:ext>
                </a:extLst>
              </p:cNvPr>
              <p:cNvSpPr txBox="1"/>
              <p:nvPr/>
            </p:nvSpPr>
            <p:spPr>
              <a:xfrm>
                <a:off x="71885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521C21-52CF-625B-AFC1-9573BB0C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64" y="2341546"/>
                <a:ext cx="192360" cy="276999"/>
              </a:xfrm>
              <a:prstGeom prst="rect">
                <a:avLst/>
              </a:prstGeom>
              <a:blipFill>
                <a:blip r:embed="rId2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9C7A9F-F95B-744F-50D0-54D9998E81A5}"/>
                  </a:ext>
                </a:extLst>
              </p:cNvPr>
              <p:cNvSpPr txBox="1"/>
              <p:nvPr/>
            </p:nvSpPr>
            <p:spPr>
              <a:xfrm>
                <a:off x="73809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9C7A9F-F95B-744F-50D0-54D9998E8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24" y="2341546"/>
                <a:ext cx="192360" cy="276999"/>
              </a:xfrm>
              <a:prstGeom prst="rect">
                <a:avLst/>
              </a:prstGeom>
              <a:blipFill>
                <a:blip r:embed="rId2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F882D2-4B77-3AE8-0C11-996FBB349E39}"/>
                  </a:ext>
                </a:extLst>
              </p:cNvPr>
              <p:cNvSpPr txBox="1"/>
              <p:nvPr/>
            </p:nvSpPr>
            <p:spPr>
              <a:xfrm>
                <a:off x="75732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F882D2-4B77-3AE8-0C11-996FBB34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284" y="2341546"/>
                <a:ext cx="192360" cy="276999"/>
              </a:xfrm>
              <a:prstGeom prst="rect">
                <a:avLst/>
              </a:prstGeom>
              <a:blipFill>
                <a:blip r:embed="rId2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2EDC42-D952-7CED-E370-3EF4172B23C2}"/>
                  </a:ext>
                </a:extLst>
              </p:cNvPr>
              <p:cNvSpPr txBox="1"/>
              <p:nvPr/>
            </p:nvSpPr>
            <p:spPr>
              <a:xfrm>
                <a:off x="776564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2EDC42-D952-7CED-E370-3EF4172B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44" y="2341546"/>
                <a:ext cx="192360" cy="276999"/>
              </a:xfrm>
              <a:prstGeom prst="rect">
                <a:avLst/>
              </a:prstGeom>
              <a:blipFill>
                <a:blip r:embed="rId2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2FFC7D-FE30-5DDF-CC20-17589875D60E}"/>
                  </a:ext>
                </a:extLst>
              </p:cNvPr>
              <p:cNvSpPr txBox="1"/>
              <p:nvPr/>
            </p:nvSpPr>
            <p:spPr>
              <a:xfrm>
                <a:off x="795800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2FFC7D-FE30-5DDF-CC20-17589875D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04" y="2341546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B74DCB-29BA-D022-5166-C5E87DEB3507}"/>
                  </a:ext>
                </a:extLst>
              </p:cNvPr>
              <p:cNvSpPr txBox="1"/>
              <p:nvPr/>
            </p:nvSpPr>
            <p:spPr>
              <a:xfrm>
                <a:off x="815036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B74DCB-29BA-D022-5166-C5E87DEB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364" y="2341546"/>
                <a:ext cx="192360" cy="276999"/>
              </a:xfrm>
              <a:prstGeom prst="rect">
                <a:avLst/>
              </a:prstGeom>
              <a:blipFill>
                <a:blip r:embed="rId2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41540-AB53-5EDD-1C3A-F6C863F1CBE9}"/>
                  </a:ext>
                </a:extLst>
              </p:cNvPr>
              <p:cNvSpPr txBox="1"/>
              <p:nvPr/>
            </p:nvSpPr>
            <p:spPr>
              <a:xfrm>
                <a:off x="834272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41540-AB53-5EDD-1C3A-F6C863F1C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24" y="2341546"/>
                <a:ext cx="192360" cy="276999"/>
              </a:xfrm>
              <a:prstGeom prst="rect">
                <a:avLst/>
              </a:prstGeom>
              <a:blipFill>
                <a:blip r:embed="rId3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F7E8B8-9D45-9390-B2B1-8E433FAC12E3}"/>
                  </a:ext>
                </a:extLst>
              </p:cNvPr>
              <p:cNvSpPr txBox="1"/>
              <p:nvPr/>
            </p:nvSpPr>
            <p:spPr>
              <a:xfrm>
                <a:off x="8535084" y="2341546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F7E8B8-9D45-9390-B2B1-8E433FAC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084" y="2341546"/>
                <a:ext cx="192360" cy="276999"/>
              </a:xfrm>
              <a:prstGeom prst="rect">
                <a:avLst/>
              </a:prstGeom>
              <a:blipFill>
                <a:blip r:embed="rId3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E0C48E-0A67-157F-FB83-1881F23D04FD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2672848" y="2618545"/>
            <a:ext cx="500323" cy="80822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BCB42-B22A-BDA9-8AA3-93F8E0608D03}"/>
              </a:ext>
            </a:extLst>
          </p:cNvPr>
          <p:cNvCxnSpPr>
            <a:cxnSpLocks/>
            <a:stCxn id="59" idx="0"/>
            <a:endCxn id="5" idx="2"/>
          </p:cNvCxnSpPr>
          <p:nvPr/>
        </p:nvCxnSpPr>
        <p:spPr>
          <a:xfrm flipH="1" flipV="1">
            <a:off x="2865208" y="2618545"/>
            <a:ext cx="866010" cy="8082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D55D84-EA36-57C0-0248-B083D3CDA5BC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4404088" y="2618545"/>
            <a:ext cx="1039568" cy="8082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>
            <a:extLst>
              <a:ext uri="{FF2B5EF4-FFF2-40B4-BE49-F238E27FC236}">
                <a16:creationId xmlns:a16="http://schemas.microsoft.com/office/drawing/2014/main" id="{DE0DC37C-916F-4878-BB19-49B891475E2D}"/>
              </a:ext>
            </a:extLst>
          </p:cNvPr>
          <p:cNvSpPr/>
          <p:nvPr/>
        </p:nvSpPr>
        <p:spPr>
          <a:xfrm rot="16200000">
            <a:off x="5532438" y="-894858"/>
            <a:ext cx="239236" cy="6150776"/>
          </a:xfrm>
          <a:prstGeom prst="rightBrace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BB86E1-60AF-C7F2-9A88-F56802B07C89}"/>
                  </a:ext>
                </a:extLst>
              </p:cNvPr>
              <p:cNvSpPr txBox="1"/>
              <p:nvPr/>
            </p:nvSpPr>
            <p:spPr>
              <a:xfrm>
                <a:off x="5288239" y="1732720"/>
                <a:ext cx="7228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BB86E1-60AF-C7F2-9A88-F56802B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39" y="1732720"/>
                <a:ext cx="722890" cy="276999"/>
              </a:xfrm>
              <a:prstGeom prst="rect">
                <a:avLst/>
              </a:prstGeom>
              <a:blipFill>
                <a:blip r:embed="rId35"/>
                <a:stretch>
                  <a:fillRect l="-6723" r="-67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C35BCB-1DED-AEDF-C8FA-C7CD6CABABF9}"/>
                  </a:ext>
                </a:extLst>
              </p:cNvPr>
              <p:cNvSpPr txBox="1"/>
              <p:nvPr/>
            </p:nvSpPr>
            <p:spPr>
              <a:xfrm>
                <a:off x="2203749" y="3426772"/>
                <a:ext cx="1088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C35BCB-1DED-AEDF-C8FA-C7CD6CAB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49" y="3426772"/>
                <a:ext cx="1088951" cy="276999"/>
              </a:xfrm>
              <a:prstGeom prst="rect">
                <a:avLst/>
              </a:prstGeom>
              <a:blipFill>
                <a:blip r:embed="rId36"/>
                <a:stretch>
                  <a:fillRect l="-224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CD7E689-CA36-0515-99B1-0D5A4E8610E8}"/>
                  </a:ext>
                </a:extLst>
              </p:cNvPr>
              <p:cNvSpPr txBox="1"/>
              <p:nvPr/>
            </p:nvSpPr>
            <p:spPr>
              <a:xfrm>
                <a:off x="3292700" y="3426771"/>
                <a:ext cx="877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CD7E689-CA36-0515-99B1-0D5A4E86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00" y="3426771"/>
                <a:ext cx="877035" cy="276999"/>
              </a:xfrm>
              <a:prstGeom prst="rect">
                <a:avLst/>
              </a:prstGeom>
              <a:blipFill>
                <a:blip r:embed="rId37"/>
                <a:stretch>
                  <a:fillRect l="-2083" r="-208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94DB4E-4771-479C-788F-FBD1725DE12E}"/>
                  </a:ext>
                </a:extLst>
              </p:cNvPr>
              <p:cNvSpPr txBox="1"/>
              <p:nvPr/>
            </p:nvSpPr>
            <p:spPr>
              <a:xfrm>
                <a:off x="4169735" y="3426771"/>
                <a:ext cx="4935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∗(1∗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94DB4E-4771-479C-788F-FBD1725DE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735" y="3426771"/>
                <a:ext cx="4935647" cy="276999"/>
              </a:xfrm>
              <a:prstGeom prst="rect">
                <a:avLst/>
              </a:prstGeom>
              <a:blipFill>
                <a:blip r:embed="rId38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7F35C0-ECCE-69AD-B26A-D961CB036F22}"/>
              </a:ext>
            </a:extLst>
          </p:cNvPr>
          <p:cNvCxnSpPr>
            <a:cxnSpLocks/>
            <a:stCxn id="59" idx="0"/>
            <a:endCxn id="12" idx="2"/>
          </p:cNvCxnSpPr>
          <p:nvPr/>
        </p:nvCxnSpPr>
        <p:spPr>
          <a:xfrm flipV="1">
            <a:off x="3731218" y="2618545"/>
            <a:ext cx="480510" cy="8082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53A694-E133-639C-5FE9-72B77584381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061927" y="2618545"/>
            <a:ext cx="569337" cy="8082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9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2FC9-560B-D669-1A5F-548EC932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Числа з рухомою комою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984E4-9402-0A95-B7F0-56F75A961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8197021" cy="817510"/>
          </a:xfrm>
        </p:spPr>
        <p:txBody>
          <a:bodyPr>
            <a:normAutofit/>
          </a:bodyPr>
          <a:lstStyle/>
          <a:p>
            <a:r>
              <a:rPr lang="uk-UA" dirty="0"/>
              <a:t>П</a:t>
            </a:r>
            <a:r>
              <a:rPr lang="ru-RU" dirty="0"/>
              <a:t>одивимося, як ми можемо кодувати числа як числа з рухомою комою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C31951-28C0-50A7-571A-F5503E026BBE}"/>
                  </a:ext>
                </a:extLst>
              </p:cNvPr>
              <p:cNvSpPr txBox="1"/>
              <p:nvPr/>
            </p:nvSpPr>
            <p:spPr>
              <a:xfrm>
                <a:off x="850816" y="3429000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1.25=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C31951-28C0-50A7-571A-F5503E02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6" y="3429000"/>
                <a:ext cx="734175" cy="276999"/>
              </a:xfrm>
              <a:prstGeom prst="rect">
                <a:avLst/>
              </a:prstGeom>
              <a:blipFill>
                <a:blip r:embed="rId2"/>
                <a:stretch>
                  <a:fillRect l="-6667" r="-1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974F3-6761-295E-2512-F5A32FB0948C}"/>
                  </a:ext>
                </a:extLst>
              </p:cNvPr>
              <p:cNvSpPr txBox="1"/>
              <p:nvPr/>
            </p:nvSpPr>
            <p:spPr>
              <a:xfrm>
                <a:off x="2515498" y="2622157"/>
                <a:ext cx="6726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974F3-6761-295E-2512-F5A32FB09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498" y="2622157"/>
                <a:ext cx="6726841" cy="276999"/>
              </a:xfrm>
              <a:prstGeom prst="rect">
                <a:avLst/>
              </a:prstGeom>
              <a:blipFill>
                <a:blip r:embed="rId3"/>
                <a:stretch>
                  <a:fillRect r="-81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D78040-3C1E-25E3-A6F9-1D7947ACCFA7}"/>
                  </a:ext>
                </a:extLst>
              </p:cNvPr>
              <p:cNvSpPr txBox="1"/>
              <p:nvPr/>
            </p:nvSpPr>
            <p:spPr>
              <a:xfrm>
                <a:off x="3485549" y="34305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D78040-3C1E-25E3-A6F9-1D7947AC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49" y="3430513"/>
                <a:ext cx="738920" cy="276999"/>
              </a:xfrm>
              <a:prstGeom prst="rect">
                <a:avLst/>
              </a:prstGeom>
              <a:blipFill>
                <a:blip r:embed="rId4"/>
                <a:stretch>
                  <a:fillRect l="-9917" r="-165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18CB5-C257-26CA-6781-D7DA6E0D2319}"/>
                  </a:ext>
                </a:extLst>
              </p:cNvPr>
              <p:cNvSpPr txBox="1"/>
              <p:nvPr/>
            </p:nvSpPr>
            <p:spPr>
              <a:xfrm>
                <a:off x="2412910" y="3429001"/>
                <a:ext cx="1069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18CB5-C257-26CA-6781-D7DA6E0D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10" y="3429001"/>
                <a:ext cx="1069011" cy="276999"/>
              </a:xfrm>
              <a:prstGeom prst="rect">
                <a:avLst/>
              </a:prstGeom>
              <a:blipFill>
                <a:blip r:embed="rId5"/>
                <a:stretch>
                  <a:fillRect l="-4571" r="-1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12DF8-ABB0-9E45-1E00-FB6898D7065A}"/>
                  </a:ext>
                </a:extLst>
              </p:cNvPr>
              <p:cNvSpPr txBox="1"/>
              <p:nvPr/>
            </p:nvSpPr>
            <p:spPr>
              <a:xfrm>
                <a:off x="1584991" y="3429000"/>
                <a:ext cx="8279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12DF8-ABB0-9E45-1E00-FB6898D70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91" y="3429000"/>
                <a:ext cx="827919" cy="276999"/>
              </a:xfrm>
              <a:prstGeom prst="rect">
                <a:avLst/>
              </a:prstGeom>
              <a:blipFill>
                <a:blip r:embed="rId6"/>
                <a:stretch>
                  <a:fillRect r="-22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90CD29-2971-11E1-854E-A49786ABE23D}"/>
                  </a:ext>
                </a:extLst>
              </p:cNvPr>
              <p:cNvSpPr txBox="1"/>
              <p:nvPr/>
            </p:nvSpPr>
            <p:spPr>
              <a:xfrm>
                <a:off x="1656212" y="3903898"/>
                <a:ext cx="192360" cy="276999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90CD29-2971-11E1-854E-A49786AB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212" y="3903898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E44390-AFA1-AAC8-DEF1-497DAA30CC57}"/>
                  </a:ext>
                </a:extLst>
              </p:cNvPr>
              <p:cNvSpPr txBox="1"/>
              <p:nvPr/>
            </p:nvSpPr>
            <p:spPr>
              <a:xfrm>
                <a:off x="184857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E44390-AFA1-AAC8-DEF1-497DAA30C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572" y="3903898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1CEBE3-C3B4-86F7-14BC-BE4A426B3F61}"/>
                  </a:ext>
                </a:extLst>
              </p:cNvPr>
              <p:cNvSpPr txBox="1"/>
              <p:nvPr/>
            </p:nvSpPr>
            <p:spPr>
              <a:xfrm>
                <a:off x="204093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1CEBE3-C3B4-86F7-14BC-BE4A426B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32" y="3903898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026769-35D8-831F-5505-4301560ACCDD}"/>
                  </a:ext>
                </a:extLst>
              </p:cNvPr>
              <p:cNvSpPr txBox="1"/>
              <p:nvPr/>
            </p:nvSpPr>
            <p:spPr>
              <a:xfrm>
                <a:off x="223329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026769-35D8-831F-5505-4301560A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292" y="3903898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31C2-303C-1B9B-2046-6B35A40788B3}"/>
                  </a:ext>
                </a:extLst>
              </p:cNvPr>
              <p:cNvSpPr txBox="1"/>
              <p:nvPr/>
            </p:nvSpPr>
            <p:spPr>
              <a:xfrm>
                <a:off x="242565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31C2-303C-1B9B-2046-6B35A4078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52" y="3903898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C0F86C-46E9-5D79-512E-09D1BCA816D7}"/>
                  </a:ext>
                </a:extLst>
              </p:cNvPr>
              <p:cNvSpPr txBox="1"/>
              <p:nvPr/>
            </p:nvSpPr>
            <p:spPr>
              <a:xfrm>
                <a:off x="261801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C0F86C-46E9-5D79-512E-09D1BCA8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12" y="3903898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29E61A-125B-991E-1DB0-7CCB021E04A0}"/>
                  </a:ext>
                </a:extLst>
              </p:cNvPr>
              <p:cNvSpPr txBox="1"/>
              <p:nvPr/>
            </p:nvSpPr>
            <p:spPr>
              <a:xfrm>
                <a:off x="281037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29E61A-125B-991E-1DB0-7CCB021E0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2" y="3903898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93A2C8-38B1-B371-C0F5-12587098BD35}"/>
                  </a:ext>
                </a:extLst>
              </p:cNvPr>
              <p:cNvSpPr txBox="1"/>
              <p:nvPr/>
            </p:nvSpPr>
            <p:spPr>
              <a:xfrm>
                <a:off x="3002732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93A2C8-38B1-B371-C0F5-12587098B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32" y="3903898"/>
                <a:ext cx="192360" cy="276999"/>
              </a:xfrm>
              <a:prstGeom prst="rect">
                <a:avLst/>
              </a:prstGeom>
              <a:blipFill>
                <a:blip r:embed="rId1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DBF395-D80A-7B70-713D-F8AB0498C515}"/>
                  </a:ext>
                </a:extLst>
              </p:cNvPr>
              <p:cNvSpPr txBox="1"/>
              <p:nvPr/>
            </p:nvSpPr>
            <p:spPr>
              <a:xfrm>
                <a:off x="338745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DBF395-D80A-7B70-713D-F8AB0498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52" y="3903898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890408-50A0-4569-8254-FB8DC70B696A}"/>
                  </a:ext>
                </a:extLst>
              </p:cNvPr>
              <p:cNvSpPr txBox="1"/>
              <p:nvPr/>
            </p:nvSpPr>
            <p:spPr>
              <a:xfrm>
                <a:off x="357981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890408-50A0-4569-8254-FB8DC70B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3903898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F539A-CE99-68DE-1C86-4B0DF23DDACE}"/>
                  </a:ext>
                </a:extLst>
              </p:cNvPr>
              <p:cNvSpPr txBox="1"/>
              <p:nvPr/>
            </p:nvSpPr>
            <p:spPr>
              <a:xfrm>
                <a:off x="377217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F539A-CE99-68DE-1C86-4B0DF23DD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172" y="3903898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1821C8-0E82-022A-6D03-DF0080080E4B}"/>
                  </a:ext>
                </a:extLst>
              </p:cNvPr>
              <p:cNvSpPr txBox="1"/>
              <p:nvPr/>
            </p:nvSpPr>
            <p:spPr>
              <a:xfrm>
                <a:off x="396453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1821C8-0E82-022A-6D03-DF008008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32" y="3903898"/>
                <a:ext cx="192360" cy="276999"/>
              </a:xfrm>
              <a:prstGeom prst="rect">
                <a:avLst/>
              </a:prstGeom>
              <a:blipFill>
                <a:blip r:embed="rId18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6A1569-52A9-4830-271A-0E80BACC496E}"/>
                  </a:ext>
                </a:extLst>
              </p:cNvPr>
              <p:cNvSpPr txBox="1"/>
              <p:nvPr/>
            </p:nvSpPr>
            <p:spPr>
              <a:xfrm>
                <a:off x="415689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6A1569-52A9-4830-271A-0E80BACC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892" y="3903898"/>
                <a:ext cx="192360" cy="276999"/>
              </a:xfrm>
              <a:prstGeom prst="rect">
                <a:avLst/>
              </a:prstGeom>
              <a:blipFill>
                <a:blip r:embed="rId1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8EDE48-3C8E-0B8B-6212-54DCC5170958}"/>
                  </a:ext>
                </a:extLst>
              </p:cNvPr>
              <p:cNvSpPr txBox="1"/>
              <p:nvPr/>
            </p:nvSpPr>
            <p:spPr>
              <a:xfrm>
                <a:off x="434925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8EDE48-3C8E-0B8B-6212-54DCC5170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52" y="3903898"/>
                <a:ext cx="192360" cy="276999"/>
              </a:xfrm>
              <a:prstGeom prst="rect">
                <a:avLst/>
              </a:prstGeom>
              <a:blipFill>
                <a:blip r:embed="rId2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BF750D-6F05-308A-7A4E-95EB800E0E12}"/>
                  </a:ext>
                </a:extLst>
              </p:cNvPr>
              <p:cNvSpPr txBox="1"/>
              <p:nvPr/>
            </p:nvSpPr>
            <p:spPr>
              <a:xfrm>
                <a:off x="4541612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BF750D-6F05-308A-7A4E-95EB800E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12" y="3903898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B31D43-B660-C340-B38E-1E6C1A7B1485}"/>
                  </a:ext>
                </a:extLst>
              </p:cNvPr>
              <p:cNvSpPr txBox="1"/>
              <p:nvPr/>
            </p:nvSpPr>
            <p:spPr>
              <a:xfrm>
                <a:off x="472922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B31D43-B660-C340-B38E-1E6C1A7B1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228" y="3903898"/>
                <a:ext cx="192360" cy="276999"/>
              </a:xfrm>
              <a:prstGeom prst="rect">
                <a:avLst/>
              </a:prstGeom>
              <a:blipFill>
                <a:blip r:embed="rId2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7678F6-B5EB-2C27-4386-DB89360CAA9E}"/>
                  </a:ext>
                </a:extLst>
              </p:cNvPr>
              <p:cNvSpPr txBox="1"/>
              <p:nvPr/>
            </p:nvSpPr>
            <p:spPr>
              <a:xfrm>
                <a:off x="492158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7678F6-B5EB-2C27-4386-DB89360C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88" y="3903898"/>
                <a:ext cx="192360" cy="276999"/>
              </a:xfrm>
              <a:prstGeom prst="rect">
                <a:avLst/>
              </a:prstGeom>
              <a:blipFill>
                <a:blip r:embed="rId2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A46A59-C7DB-157B-7614-483D592C0E82}"/>
                  </a:ext>
                </a:extLst>
              </p:cNvPr>
              <p:cNvSpPr txBox="1"/>
              <p:nvPr/>
            </p:nvSpPr>
            <p:spPr>
              <a:xfrm>
                <a:off x="511394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A46A59-C7DB-157B-7614-483D592C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948" y="3903898"/>
                <a:ext cx="192360" cy="276999"/>
              </a:xfrm>
              <a:prstGeom prst="rect">
                <a:avLst/>
              </a:prstGeom>
              <a:blipFill>
                <a:blip r:embed="rId2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DC1143-C138-8DC6-46CF-C72E4FD80CE5}"/>
                  </a:ext>
                </a:extLst>
              </p:cNvPr>
              <p:cNvSpPr txBox="1"/>
              <p:nvPr/>
            </p:nvSpPr>
            <p:spPr>
              <a:xfrm>
                <a:off x="530630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DC1143-C138-8DC6-46CF-C72E4FD80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308" y="3903898"/>
                <a:ext cx="192360" cy="276999"/>
              </a:xfrm>
              <a:prstGeom prst="rect">
                <a:avLst/>
              </a:prstGeom>
              <a:blipFill>
                <a:blip r:embed="rId2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5BD3E1-CFC5-2DC7-0D7C-BF0E8C8EA510}"/>
                  </a:ext>
                </a:extLst>
              </p:cNvPr>
              <p:cNvSpPr txBox="1"/>
              <p:nvPr/>
            </p:nvSpPr>
            <p:spPr>
              <a:xfrm>
                <a:off x="549866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5BD3E1-CFC5-2DC7-0D7C-BF0E8C8E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668" y="3903898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4975A5-5ACA-EDC6-467B-77D65054FE98}"/>
                  </a:ext>
                </a:extLst>
              </p:cNvPr>
              <p:cNvSpPr txBox="1"/>
              <p:nvPr/>
            </p:nvSpPr>
            <p:spPr>
              <a:xfrm>
                <a:off x="569102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4975A5-5ACA-EDC6-467B-77D65054F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28" y="3903898"/>
                <a:ext cx="192360" cy="276999"/>
              </a:xfrm>
              <a:prstGeom prst="rect">
                <a:avLst/>
              </a:prstGeom>
              <a:blipFill>
                <a:blip r:embed="rId2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64D19D-A56E-8F6C-483D-ECFBB6DC4AD4}"/>
                  </a:ext>
                </a:extLst>
              </p:cNvPr>
              <p:cNvSpPr txBox="1"/>
              <p:nvPr/>
            </p:nvSpPr>
            <p:spPr>
              <a:xfrm>
                <a:off x="588338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64D19D-A56E-8F6C-483D-ECFBB6DC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88" y="3903898"/>
                <a:ext cx="192360" cy="276999"/>
              </a:xfrm>
              <a:prstGeom prst="rect">
                <a:avLst/>
              </a:prstGeom>
              <a:blipFill>
                <a:blip r:embed="rId2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45A955-FD43-F637-B675-E744651867EE}"/>
                  </a:ext>
                </a:extLst>
              </p:cNvPr>
              <p:cNvSpPr txBox="1"/>
              <p:nvPr/>
            </p:nvSpPr>
            <p:spPr>
              <a:xfrm>
                <a:off x="607574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45A955-FD43-F637-B675-E7446518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48" y="3903898"/>
                <a:ext cx="192360" cy="276999"/>
              </a:xfrm>
              <a:prstGeom prst="rect">
                <a:avLst/>
              </a:prstGeom>
              <a:blipFill>
                <a:blip r:embed="rId2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81BE9-E4A0-30BE-1271-6949163864C0}"/>
                  </a:ext>
                </a:extLst>
              </p:cNvPr>
              <p:cNvSpPr txBox="1"/>
              <p:nvPr/>
            </p:nvSpPr>
            <p:spPr>
              <a:xfrm>
                <a:off x="626810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81BE9-E4A0-30BE-1271-69491638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08" y="3903898"/>
                <a:ext cx="192360" cy="276999"/>
              </a:xfrm>
              <a:prstGeom prst="rect">
                <a:avLst/>
              </a:prstGeom>
              <a:blipFill>
                <a:blip r:embed="rId2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55AC31-6A37-E703-4F49-F3797B889F3D}"/>
                  </a:ext>
                </a:extLst>
              </p:cNvPr>
              <p:cNvSpPr txBox="1"/>
              <p:nvPr/>
            </p:nvSpPr>
            <p:spPr>
              <a:xfrm>
                <a:off x="646046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55AC31-6A37-E703-4F49-F3797B88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8" y="3903898"/>
                <a:ext cx="192360" cy="276999"/>
              </a:xfrm>
              <a:prstGeom prst="rect">
                <a:avLst/>
              </a:prstGeom>
              <a:blipFill>
                <a:blip r:embed="rId3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47BE77-85C4-E822-A1F8-477CFF464397}"/>
                  </a:ext>
                </a:extLst>
              </p:cNvPr>
              <p:cNvSpPr txBox="1"/>
              <p:nvPr/>
            </p:nvSpPr>
            <p:spPr>
              <a:xfrm>
                <a:off x="665282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47BE77-85C4-E822-A1F8-477CFF46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828" y="3903898"/>
                <a:ext cx="192360" cy="276999"/>
              </a:xfrm>
              <a:prstGeom prst="rect">
                <a:avLst/>
              </a:prstGeom>
              <a:blipFill>
                <a:blip r:embed="rId3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5CCE15-EA2A-9E29-FCCA-E35BAECFCF43}"/>
                  </a:ext>
                </a:extLst>
              </p:cNvPr>
              <p:cNvSpPr txBox="1"/>
              <p:nvPr/>
            </p:nvSpPr>
            <p:spPr>
              <a:xfrm>
                <a:off x="684518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5CCE15-EA2A-9E29-FCCA-E35BAECF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88" y="3903898"/>
                <a:ext cx="192360" cy="276999"/>
              </a:xfrm>
              <a:prstGeom prst="rect">
                <a:avLst/>
              </a:prstGeom>
              <a:blipFill>
                <a:blip r:embed="rId3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110700-C282-404E-DA9F-273750F7902C}"/>
                  </a:ext>
                </a:extLst>
              </p:cNvPr>
              <p:cNvSpPr txBox="1"/>
              <p:nvPr/>
            </p:nvSpPr>
            <p:spPr>
              <a:xfrm>
                <a:off x="703754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110700-C282-404E-DA9F-273750F7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548" y="3903898"/>
                <a:ext cx="192360" cy="276999"/>
              </a:xfrm>
              <a:prstGeom prst="rect">
                <a:avLst/>
              </a:prstGeom>
              <a:blipFill>
                <a:blip r:embed="rId3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F5555F-F80A-9DD1-10A4-0844BF476FD4}"/>
                  </a:ext>
                </a:extLst>
              </p:cNvPr>
              <p:cNvSpPr txBox="1"/>
              <p:nvPr/>
            </p:nvSpPr>
            <p:spPr>
              <a:xfrm>
                <a:off x="722990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F5555F-F80A-9DD1-10A4-0844BF476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08" y="3903898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16DCCC-45E4-5664-84D1-9B527DED6BE6}"/>
                  </a:ext>
                </a:extLst>
              </p:cNvPr>
              <p:cNvSpPr txBox="1"/>
              <p:nvPr/>
            </p:nvSpPr>
            <p:spPr>
              <a:xfrm>
                <a:off x="742226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16DCCC-45E4-5664-84D1-9B527DED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268" y="3903898"/>
                <a:ext cx="192360" cy="276999"/>
              </a:xfrm>
              <a:prstGeom prst="rect">
                <a:avLst/>
              </a:prstGeom>
              <a:blipFill>
                <a:blip r:embed="rId3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6DD70C-D3B5-A243-AC1F-03C718AD5A29}"/>
                  </a:ext>
                </a:extLst>
              </p:cNvPr>
              <p:cNvSpPr txBox="1"/>
              <p:nvPr/>
            </p:nvSpPr>
            <p:spPr>
              <a:xfrm>
                <a:off x="7614628" y="3903898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6DD70C-D3B5-A243-AC1F-03C718AD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628" y="3903898"/>
                <a:ext cx="192360" cy="276999"/>
              </a:xfrm>
              <a:prstGeom prst="rect">
                <a:avLst/>
              </a:prstGeom>
              <a:blipFill>
                <a:blip r:embed="rId3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915F4C-357B-2F3A-12E6-3360422F233A}"/>
                  </a:ext>
                </a:extLst>
              </p:cNvPr>
              <p:cNvSpPr txBox="1"/>
              <p:nvPr/>
            </p:nvSpPr>
            <p:spPr>
              <a:xfrm>
                <a:off x="3190348" y="3903898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915F4C-357B-2F3A-12E6-3360422F2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48" y="3903898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BF8993-9A30-241C-2EF0-FE28650E9E09}"/>
                  </a:ext>
                </a:extLst>
              </p:cNvPr>
              <p:cNvSpPr txBox="1"/>
              <p:nvPr/>
            </p:nvSpPr>
            <p:spPr>
              <a:xfrm>
                <a:off x="850816" y="4572241"/>
                <a:ext cx="73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.75=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BF8993-9A30-241C-2EF0-FE28650E9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6" y="4572241"/>
                <a:ext cx="734175" cy="276999"/>
              </a:xfrm>
              <a:prstGeom prst="rect">
                <a:avLst/>
              </a:prstGeom>
              <a:blipFill>
                <a:blip r:embed="rId37"/>
                <a:stretch>
                  <a:fillRect l="-6667" r="-1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C08369-F2F1-D7AB-7838-D6776BD3EE22}"/>
                  </a:ext>
                </a:extLst>
              </p:cNvPr>
              <p:cNvSpPr txBox="1"/>
              <p:nvPr/>
            </p:nvSpPr>
            <p:spPr>
              <a:xfrm>
                <a:off x="3485549" y="4573754"/>
                <a:ext cx="963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C08369-F2F1-D7AB-7838-D6776BD3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49" y="4573754"/>
                <a:ext cx="963341" cy="276999"/>
              </a:xfrm>
              <a:prstGeom prst="rect">
                <a:avLst/>
              </a:prstGeom>
              <a:blipFill>
                <a:blip r:embed="rId38"/>
                <a:stretch>
                  <a:fillRect l="-7595" r="-379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41ECDB8-91C6-418E-5DA5-9660A9927D4B}"/>
                  </a:ext>
                </a:extLst>
              </p:cNvPr>
              <p:cNvSpPr txBox="1"/>
              <p:nvPr/>
            </p:nvSpPr>
            <p:spPr>
              <a:xfrm>
                <a:off x="2412910" y="4572242"/>
                <a:ext cx="1069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41ECDB8-91C6-418E-5DA5-9660A992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10" y="4572242"/>
                <a:ext cx="1069011" cy="276999"/>
              </a:xfrm>
              <a:prstGeom prst="rect">
                <a:avLst/>
              </a:prstGeom>
              <a:blipFill>
                <a:blip r:embed="rId39"/>
                <a:stretch>
                  <a:fillRect l="-4571" r="-171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8242EF-D24D-6752-2CE1-0660A3551944}"/>
                  </a:ext>
                </a:extLst>
              </p:cNvPr>
              <p:cNvSpPr txBox="1"/>
              <p:nvPr/>
            </p:nvSpPr>
            <p:spPr>
              <a:xfrm>
                <a:off x="1584991" y="4572241"/>
                <a:ext cx="8279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8242EF-D24D-6752-2CE1-0660A3551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91" y="4572241"/>
                <a:ext cx="827919" cy="276999"/>
              </a:xfrm>
              <a:prstGeom prst="rect">
                <a:avLst/>
              </a:prstGeom>
              <a:blipFill>
                <a:blip r:embed="rId40"/>
                <a:stretch>
                  <a:fillRect r="-22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12B22F-1352-88D3-88E9-05DAABD35EB5}"/>
                  </a:ext>
                </a:extLst>
              </p:cNvPr>
              <p:cNvSpPr txBox="1"/>
              <p:nvPr/>
            </p:nvSpPr>
            <p:spPr>
              <a:xfrm>
                <a:off x="1656212" y="5494942"/>
                <a:ext cx="192360" cy="276999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12B22F-1352-88D3-88E9-05DAABD35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212" y="5494942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9474C0-0A1D-DFED-BD7D-8DAF95EEEDD3}"/>
                  </a:ext>
                </a:extLst>
              </p:cNvPr>
              <p:cNvSpPr txBox="1"/>
              <p:nvPr/>
            </p:nvSpPr>
            <p:spPr>
              <a:xfrm>
                <a:off x="184857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9474C0-0A1D-DFED-BD7D-8DAF95EE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572" y="5494942"/>
                <a:ext cx="192360" cy="276999"/>
              </a:xfrm>
              <a:prstGeom prst="rect">
                <a:avLst/>
              </a:prstGeom>
              <a:blipFill>
                <a:blip r:embed="rId4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3BADC4-34D5-8547-E5CC-CF87E547194F}"/>
                  </a:ext>
                </a:extLst>
              </p:cNvPr>
              <p:cNvSpPr txBox="1"/>
              <p:nvPr/>
            </p:nvSpPr>
            <p:spPr>
              <a:xfrm>
                <a:off x="204093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3BADC4-34D5-8547-E5CC-CF87E547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932" y="5494942"/>
                <a:ext cx="192360" cy="276999"/>
              </a:xfrm>
              <a:prstGeom prst="rect">
                <a:avLst/>
              </a:prstGeom>
              <a:blipFill>
                <a:blip r:embed="rId4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350C48-3AD0-2D8E-7EE1-4C0E68B78BDB}"/>
                  </a:ext>
                </a:extLst>
              </p:cNvPr>
              <p:cNvSpPr txBox="1"/>
              <p:nvPr/>
            </p:nvSpPr>
            <p:spPr>
              <a:xfrm>
                <a:off x="223329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350C48-3AD0-2D8E-7EE1-4C0E68B78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292" y="5494942"/>
                <a:ext cx="192360" cy="276999"/>
              </a:xfrm>
              <a:prstGeom prst="rect">
                <a:avLst/>
              </a:prstGeom>
              <a:blipFill>
                <a:blip r:embed="rId4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1BCBCB-A766-E908-7AB3-D690824F9410}"/>
                  </a:ext>
                </a:extLst>
              </p:cNvPr>
              <p:cNvSpPr txBox="1"/>
              <p:nvPr/>
            </p:nvSpPr>
            <p:spPr>
              <a:xfrm>
                <a:off x="242565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1BCBCB-A766-E908-7AB3-D690824F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52" y="5494942"/>
                <a:ext cx="192360" cy="276999"/>
              </a:xfrm>
              <a:prstGeom prst="rect">
                <a:avLst/>
              </a:prstGeom>
              <a:blipFill>
                <a:blip r:embed="rId4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7CB78A-57F2-D6F4-D179-79590A7EDD00}"/>
                  </a:ext>
                </a:extLst>
              </p:cNvPr>
              <p:cNvSpPr txBox="1"/>
              <p:nvPr/>
            </p:nvSpPr>
            <p:spPr>
              <a:xfrm>
                <a:off x="261801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7CB78A-57F2-D6F4-D179-79590A7E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12" y="5494942"/>
                <a:ext cx="192360" cy="276999"/>
              </a:xfrm>
              <a:prstGeom prst="rect">
                <a:avLst/>
              </a:prstGeom>
              <a:blipFill>
                <a:blip r:embed="rId4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E27AEE0-5FBE-ED30-0C53-F05F68A2228D}"/>
                  </a:ext>
                </a:extLst>
              </p:cNvPr>
              <p:cNvSpPr txBox="1"/>
              <p:nvPr/>
            </p:nvSpPr>
            <p:spPr>
              <a:xfrm>
                <a:off x="281037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E27AEE0-5FBE-ED30-0C53-F05F68A2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72" y="5494942"/>
                <a:ext cx="192360" cy="276999"/>
              </a:xfrm>
              <a:prstGeom prst="rect">
                <a:avLst/>
              </a:prstGeom>
              <a:blipFill>
                <a:blip r:embed="rId4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6C5DD4-B63B-D262-1776-024FC1882C83}"/>
                  </a:ext>
                </a:extLst>
              </p:cNvPr>
              <p:cNvSpPr txBox="1"/>
              <p:nvPr/>
            </p:nvSpPr>
            <p:spPr>
              <a:xfrm>
                <a:off x="3002732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6C5DD4-B63B-D262-1776-024FC1882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32" y="5494942"/>
                <a:ext cx="192360" cy="276999"/>
              </a:xfrm>
              <a:prstGeom prst="rect">
                <a:avLst/>
              </a:prstGeom>
              <a:blipFill>
                <a:blip r:embed="rId47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71C169-47FB-8614-B402-D3A99C9B62A4}"/>
                  </a:ext>
                </a:extLst>
              </p:cNvPr>
              <p:cNvSpPr txBox="1"/>
              <p:nvPr/>
            </p:nvSpPr>
            <p:spPr>
              <a:xfrm>
                <a:off x="338745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71C169-47FB-8614-B402-D3A99C9B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52" y="5494942"/>
                <a:ext cx="192360" cy="276999"/>
              </a:xfrm>
              <a:prstGeom prst="rect">
                <a:avLst/>
              </a:prstGeom>
              <a:blipFill>
                <a:blip r:embed="rId4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9F831D-1077-A691-037C-4CC41E4596AE}"/>
                  </a:ext>
                </a:extLst>
              </p:cNvPr>
              <p:cNvSpPr txBox="1"/>
              <p:nvPr/>
            </p:nvSpPr>
            <p:spPr>
              <a:xfrm>
                <a:off x="357981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9F831D-1077-A691-037C-4CC41E45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5494942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A72635-D655-B643-50A6-2ACAAC16C684}"/>
                  </a:ext>
                </a:extLst>
              </p:cNvPr>
              <p:cNvSpPr txBox="1"/>
              <p:nvPr/>
            </p:nvSpPr>
            <p:spPr>
              <a:xfrm>
                <a:off x="377217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A72635-D655-B643-50A6-2ACAAC16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172" y="5494942"/>
                <a:ext cx="192360" cy="276999"/>
              </a:xfrm>
              <a:prstGeom prst="rect">
                <a:avLst/>
              </a:prstGeom>
              <a:blipFill>
                <a:blip r:embed="rId4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2469C1-DA0E-B903-1349-D74674C71D46}"/>
                  </a:ext>
                </a:extLst>
              </p:cNvPr>
              <p:cNvSpPr txBox="1"/>
              <p:nvPr/>
            </p:nvSpPr>
            <p:spPr>
              <a:xfrm>
                <a:off x="396453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2469C1-DA0E-B903-1349-D74674C7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32" y="5494942"/>
                <a:ext cx="192360" cy="276999"/>
              </a:xfrm>
              <a:prstGeom prst="rect">
                <a:avLst/>
              </a:prstGeom>
              <a:blipFill>
                <a:blip r:embed="rId5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4B6E9C-962C-3E2D-E458-57DF93AA0018}"/>
                  </a:ext>
                </a:extLst>
              </p:cNvPr>
              <p:cNvSpPr txBox="1"/>
              <p:nvPr/>
            </p:nvSpPr>
            <p:spPr>
              <a:xfrm>
                <a:off x="415689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4B6E9C-962C-3E2D-E458-57DF93AA0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892" y="5494942"/>
                <a:ext cx="192360" cy="276999"/>
              </a:xfrm>
              <a:prstGeom prst="rect">
                <a:avLst/>
              </a:prstGeom>
              <a:blipFill>
                <a:blip r:embed="rId19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0629844-4EFA-866B-92C8-029B62AC5020}"/>
                  </a:ext>
                </a:extLst>
              </p:cNvPr>
              <p:cNvSpPr txBox="1"/>
              <p:nvPr/>
            </p:nvSpPr>
            <p:spPr>
              <a:xfrm>
                <a:off x="434925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0629844-4EFA-866B-92C8-029B62AC5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52" y="5494942"/>
                <a:ext cx="192360" cy="276999"/>
              </a:xfrm>
              <a:prstGeom prst="rect">
                <a:avLst/>
              </a:prstGeom>
              <a:blipFill>
                <a:blip r:embed="rId20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4BA5CC-CAE8-6A9D-6E92-0BEE901AFCEB}"/>
                  </a:ext>
                </a:extLst>
              </p:cNvPr>
              <p:cNvSpPr txBox="1"/>
              <p:nvPr/>
            </p:nvSpPr>
            <p:spPr>
              <a:xfrm>
                <a:off x="4541612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A4BA5CC-CAE8-6A9D-6E92-0BEE901A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12" y="5494942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5280B20-5B4E-EE8D-6C13-37A2A5606E11}"/>
                  </a:ext>
                </a:extLst>
              </p:cNvPr>
              <p:cNvSpPr txBox="1"/>
              <p:nvPr/>
            </p:nvSpPr>
            <p:spPr>
              <a:xfrm>
                <a:off x="472922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5280B20-5B4E-EE8D-6C13-37A2A560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228" y="5494942"/>
                <a:ext cx="192360" cy="276999"/>
              </a:xfrm>
              <a:prstGeom prst="rect">
                <a:avLst/>
              </a:prstGeom>
              <a:blipFill>
                <a:blip r:embed="rId2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26ADDC4-17B6-2BC7-398D-16620DA17E08}"/>
                  </a:ext>
                </a:extLst>
              </p:cNvPr>
              <p:cNvSpPr txBox="1"/>
              <p:nvPr/>
            </p:nvSpPr>
            <p:spPr>
              <a:xfrm>
                <a:off x="492158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26ADDC4-17B6-2BC7-398D-16620DA1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88" y="5494942"/>
                <a:ext cx="192360" cy="276999"/>
              </a:xfrm>
              <a:prstGeom prst="rect">
                <a:avLst/>
              </a:prstGeom>
              <a:blipFill>
                <a:blip r:embed="rId2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DBC723D-F693-C373-3E80-B23A63117926}"/>
                  </a:ext>
                </a:extLst>
              </p:cNvPr>
              <p:cNvSpPr txBox="1"/>
              <p:nvPr/>
            </p:nvSpPr>
            <p:spPr>
              <a:xfrm>
                <a:off x="511394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DBC723D-F693-C373-3E80-B23A63117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948" y="5494942"/>
                <a:ext cx="192360" cy="276999"/>
              </a:xfrm>
              <a:prstGeom prst="rect">
                <a:avLst/>
              </a:prstGeom>
              <a:blipFill>
                <a:blip r:embed="rId2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C0B6548-E4EF-7D0E-76A5-4B3FA4C9E5FD}"/>
                  </a:ext>
                </a:extLst>
              </p:cNvPr>
              <p:cNvSpPr txBox="1"/>
              <p:nvPr/>
            </p:nvSpPr>
            <p:spPr>
              <a:xfrm>
                <a:off x="530630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C0B6548-E4EF-7D0E-76A5-4B3FA4C9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308" y="5494942"/>
                <a:ext cx="192360" cy="276999"/>
              </a:xfrm>
              <a:prstGeom prst="rect">
                <a:avLst/>
              </a:prstGeom>
              <a:blipFill>
                <a:blip r:embed="rId2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A21C6F-FB6C-3131-7B17-0AE37F01C6AA}"/>
                  </a:ext>
                </a:extLst>
              </p:cNvPr>
              <p:cNvSpPr txBox="1"/>
              <p:nvPr/>
            </p:nvSpPr>
            <p:spPr>
              <a:xfrm>
                <a:off x="549866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A21C6F-FB6C-3131-7B17-0AE37F01C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668" y="5494942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88644-7265-F380-69F8-2ADE8D0E60C8}"/>
                  </a:ext>
                </a:extLst>
              </p:cNvPr>
              <p:cNvSpPr txBox="1"/>
              <p:nvPr/>
            </p:nvSpPr>
            <p:spPr>
              <a:xfrm>
                <a:off x="569102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88644-7265-F380-69F8-2ADE8D0E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28" y="5494942"/>
                <a:ext cx="192360" cy="276999"/>
              </a:xfrm>
              <a:prstGeom prst="rect">
                <a:avLst/>
              </a:prstGeom>
              <a:blipFill>
                <a:blip r:embed="rId26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53E67C-5534-7461-2719-917E3CE914E2}"/>
                  </a:ext>
                </a:extLst>
              </p:cNvPr>
              <p:cNvSpPr txBox="1"/>
              <p:nvPr/>
            </p:nvSpPr>
            <p:spPr>
              <a:xfrm>
                <a:off x="588338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53E67C-5534-7461-2719-917E3CE91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88" y="5494942"/>
                <a:ext cx="192360" cy="276999"/>
              </a:xfrm>
              <a:prstGeom prst="rect">
                <a:avLst/>
              </a:prstGeom>
              <a:blipFill>
                <a:blip r:embed="rId27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87A7A78-C1FC-0C8B-E5F6-13191F256729}"/>
                  </a:ext>
                </a:extLst>
              </p:cNvPr>
              <p:cNvSpPr txBox="1"/>
              <p:nvPr/>
            </p:nvSpPr>
            <p:spPr>
              <a:xfrm>
                <a:off x="607574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87A7A78-C1FC-0C8B-E5F6-13191F25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48" y="5494942"/>
                <a:ext cx="192360" cy="276999"/>
              </a:xfrm>
              <a:prstGeom prst="rect">
                <a:avLst/>
              </a:prstGeom>
              <a:blipFill>
                <a:blip r:embed="rId28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A98EE0-95BF-78FD-C949-DDCAA3CE3322}"/>
                  </a:ext>
                </a:extLst>
              </p:cNvPr>
              <p:cNvSpPr txBox="1"/>
              <p:nvPr/>
            </p:nvSpPr>
            <p:spPr>
              <a:xfrm>
                <a:off x="626810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A98EE0-95BF-78FD-C949-DDCAA3CE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08" y="5494942"/>
                <a:ext cx="192360" cy="276999"/>
              </a:xfrm>
              <a:prstGeom prst="rect">
                <a:avLst/>
              </a:prstGeom>
              <a:blipFill>
                <a:blip r:embed="rId29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3715CF-7AA3-7E90-55D4-9C308B804F87}"/>
                  </a:ext>
                </a:extLst>
              </p:cNvPr>
              <p:cNvSpPr txBox="1"/>
              <p:nvPr/>
            </p:nvSpPr>
            <p:spPr>
              <a:xfrm>
                <a:off x="646046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3715CF-7AA3-7E90-55D4-9C308B80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8" y="5494942"/>
                <a:ext cx="192360" cy="276999"/>
              </a:xfrm>
              <a:prstGeom prst="rect">
                <a:avLst/>
              </a:prstGeom>
              <a:blipFill>
                <a:blip r:embed="rId30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38E49A5-3091-21B6-A9DC-068C0C7DAE9D}"/>
                  </a:ext>
                </a:extLst>
              </p:cNvPr>
              <p:cNvSpPr txBox="1"/>
              <p:nvPr/>
            </p:nvSpPr>
            <p:spPr>
              <a:xfrm>
                <a:off x="665282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38E49A5-3091-21B6-A9DC-068C0C7DA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828" y="5494942"/>
                <a:ext cx="192360" cy="276999"/>
              </a:xfrm>
              <a:prstGeom prst="rect">
                <a:avLst/>
              </a:prstGeom>
              <a:blipFill>
                <a:blip r:embed="rId3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8ED567-8C17-02AE-C814-6BC1FB18A646}"/>
                  </a:ext>
                </a:extLst>
              </p:cNvPr>
              <p:cNvSpPr txBox="1"/>
              <p:nvPr/>
            </p:nvSpPr>
            <p:spPr>
              <a:xfrm>
                <a:off x="684518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8ED567-8C17-02AE-C814-6BC1FB18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88" y="5494942"/>
                <a:ext cx="192360" cy="276999"/>
              </a:xfrm>
              <a:prstGeom prst="rect">
                <a:avLst/>
              </a:prstGeom>
              <a:blipFill>
                <a:blip r:embed="rId32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C0020B-2B7F-362A-344B-B0610D81214F}"/>
                  </a:ext>
                </a:extLst>
              </p:cNvPr>
              <p:cNvSpPr txBox="1"/>
              <p:nvPr/>
            </p:nvSpPr>
            <p:spPr>
              <a:xfrm>
                <a:off x="703754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C0020B-2B7F-362A-344B-B0610D81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548" y="5494942"/>
                <a:ext cx="192360" cy="276999"/>
              </a:xfrm>
              <a:prstGeom prst="rect">
                <a:avLst/>
              </a:prstGeom>
              <a:blipFill>
                <a:blip r:embed="rId33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EC6A5B9-3C0A-66D7-97E8-DEB85B43A7DB}"/>
                  </a:ext>
                </a:extLst>
              </p:cNvPr>
              <p:cNvSpPr txBox="1"/>
              <p:nvPr/>
            </p:nvSpPr>
            <p:spPr>
              <a:xfrm>
                <a:off x="722990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EC6A5B9-3C0A-66D7-97E8-DEB85B43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08" y="5494942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69417F-F6E4-CA5F-8BAC-9645955D5D29}"/>
                  </a:ext>
                </a:extLst>
              </p:cNvPr>
              <p:cNvSpPr txBox="1"/>
              <p:nvPr/>
            </p:nvSpPr>
            <p:spPr>
              <a:xfrm>
                <a:off x="742226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69417F-F6E4-CA5F-8BAC-9645955D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268" y="5494942"/>
                <a:ext cx="192360" cy="276999"/>
              </a:xfrm>
              <a:prstGeom prst="rect">
                <a:avLst/>
              </a:prstGeom>
              <a:blipFill>
                <a:blip r:embed="rId34"/>
                <a:stretch>
                  <a:fillRect l="-23529" r="-17647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8EFF67-DE81-8DB2-FE65-07464013B935}"/>
                  </a:ext>
                </a:extLst>
              </p:cNvPr>
              <p:cNvSpPr txBox="1"/>
              <p:nvPr/>
            </p:nvSpPr>
            <p:spPr>
              <a:xfrm>
                <a:off x="7614628" y="5494942"/>
                <a:ext cx="192360" cy="276999"/>
              </a:xfrm>
              <a:prstGeom prst="rect">
                <a:avLst/>
              </a:prstGeom>
              <a:solidFill>
                <a:srgbClr val="C0000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8EFF67-DE81-8DB2-FE65-07464013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628" y="5494942"/>
                <a:ext cx="192360" cy="276999"/>
              </a:xfrm>
              <a:prstGeom prst="rect">
                <a:avLst/>
              </a:prstGeom>
              <a:blipFill>
                <a:blip r:embed="rId35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E446EE2-075B-B8EA-8D4F-3D698A90773A}"/>
                  </a:ext>
                </a:extLst>
              </p:cNvPr>
              <p:cNvSpPr txBox="1"/>
              <p:nvPr/>
            </p:nvSpPr>
            <p:spPr>
              <a:xfrm>
                <a:off x="3190348" y="5494942"/>
                <a:ext cx="192360" cy="276999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E446EE2-075B-B8EA-8D4F-3D698A90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48" y="5494942"/>
                <a:ext cx="192360" cy="276999"/>
              </a:xfrm>
              <a:prstGeom prst="rect">
                <a:avLst/>
              </a:prstGeom>
              <a:blipFill>
                <a:blip r:embed="rId51"/>
                <a:stretch>
                  <a:fillRect l="-20000" r="-17143" b="-61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BCE305-3855-090C-9730-FE2AC2E076AA}"/>
                  </a:ext>
                </a:extLst>
              </p:cNvPr>
              <p:cNvSpPr txBox="1"/>
              <p:nvPr/>
            </p:nvSpPr>
            <p:spPr>
              <a:xfrm>
                <a:off x="1379881" y="5047139"/>
                <a:ext cx="6323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BCE305-3855-090C-9730-FE2AC2E0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81" y="5047139"/>
                <a:ext cx="6323462" cy="276999"/>
              </a:xfrm>
              <a:prstGeom prst="rect">
                <a:avLst/>
              </a:prstGeom>
              <a:blipFill>
                <a:blip r:embed="rId52"/>
                <a:stretch>
                  <a:fillRect l="-77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79B22-D289-0401-D6CC-E2701B75754F}"/>
                  </a:ext>
                </a:extLst>
              </p:cNvPr>
              <p:cNvSpPr txBox="1"/>
              <p:nvPr/>
            </p:nvSpPr>
            <p:spPr>
              <a:xfrm>
                <a:off x="6176798" y="3445809"/>
                <a:ext cx="1630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79B22-D289-0401-D6CC-E2701B757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798" y="3445809"/>
                <a:ext cx="1630190" cy="276999"/>
              </a:xfrm>
              <a:prstGeom prst="rect">
                <a:avLst/>
              </a:prstGeom>
              <a:blipFill>
                <a:blip r:embed="rId53"/>
                <a:stretch>
                  <a:fillRect l="-2239" r="-447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B414F-4457-4C95-2383-9EB214228D34}"/>
                  </a:ext>
                </a:extLst>
              </p:cNvPr>
              <p:cNvSpPr txBox="1"/>
              <p:nvPr/>
            </p:nvSpPr>
            <p:spPr>
              <a:xfrm>
                <a:off x="4215654" y="3435743"/>
                <a:ext cx="9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B414F-4457-4C95-2383-9EB21422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654" y="3435743"/>
                <a:ext cx="988989" cy="276999"/>
              </a:xfrm>
              <a:prstGeom prst="rect">
                <a:avLst/>
              </a:prstGeom>
              <a:blipFill>
                <a:blip r:embed="rId54"/>
                <a:stretch>
                  <a:fillRect l="-4321" r="-123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B2C0-D57E-C66B-FC4F-C57CA59E47C3}"/>
                  </a:ext>
                </a:extLst>
              </p:cNvPr>
              <p:cNvSpPr txBox="1"/>
              <p:nvPr/>
            </p:nvSpPr>
            <p:spPr>
              <a:xfrm>
                <a:off x="5204643" y="3440349"/>
                <a:ext cx="9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uk-U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B2C0-D57E-C66B-FC4F-C57CA59E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643" y="3440349"/>
                <a:ext cx="988989" cy="276999"/>
              </a:xfrm>
              <a:prstGeom prst="rect">
                <a:avLst/>
              </a:prstGeom>
              <a:blipFill>
                <a:blip r:embed="rId55"/>
                <a:stretch>
                  <a:fillRect l="-4321" r="-123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D20E73-B476-A2EB-CF3B-C16FA99987FF}"/>
                  </a:ext>
                </a:extLst>
              </p:cNvPr>
              <p:cNvSpPr txBox="1"/>
              <p:nvPr/>
            </p:nvSpPr>
            <p:spPr>
              <a:xfrm>
                <a:off x="7419213" y="4565904"/>
                <a:ext cx="2272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D20E73-B476-A2EB-CF3B-C16FA9998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13" y="4565904"/>
                <a:ext cx="2272930" cy="276999"/>
              </a:xfrm>
              <a:prstGeom prst="rect">
                <a:avLst/>
              </a:prstGeom>
              <a:blipFill>
                <a:blip r:embed="rId56"/>
                <a:stretch>
                  <a:fillRect l="-1609" r="-321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B32CE7-2B11-28CF-A1C8-835D0938A758}"/>
                  </a:ext>
                </a:extLst>
              </p:cNvPr>
              <p:cNvSpPr txBox="1"/>
              <p:nvPr/>
            </p:nvSpPr>
            <p:spPr>
              <a:xfrm>
                <a:off x="4455401" y="4578984"/>
                <a:ext cx="9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B32CE7-2B11-28CF-A1C8-835D0938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401" y="4578984"/>
                <a:ext cx="988989" cy="276999"/>
              </a:xfrm>
              <a:prstGeom prst="rect">
                <a:avLst/>
              </a:prstGeom>
              <a:blipFill>
                <a:blip r:embed="rId57"/>
                <a:stretch>
                  <a:fillRect l="-4938" r="-370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78CB2B-E6B9-2C76-4768-8CBB606C9568}"/>
                  </a:ext>
                </a:extLst>
              </p:cNvPr>
              <p:cNvSpPr txBox="1"/>
              <p:nvPr/>
            </p:nvSpPr>
            <p:spPr>
              <a:xfrm>
                <a:off x="5439557" y="4565904"/>
                <a:ext cx="9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78CB2B-E6B9-2C76-4768-8CBB606C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557" y="4565904"/>
                <a:ext cx="988989" cy="276999"/>
              </a:xfrm>
              <a:prstGeom prst="rect">
                <a:avLst/>
              </a:prstGeom>
              <a:blipFill>
                <a:blip r:embed="rId58"/>
                <a:stretch>
                  <a:fillRect l="-4294" r="-368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045EF-854B-95F8-E035-795303B14CA3}"/>
                  </a:ext>
                </a:extLst>
              </p:cNvPr>
              <p:cNvSpPr txBox="1"/>
              <p:nvPr/>
            </p:nvSpPr>
            <p:spPr>
              <a:xfrm>
                <a:off x="6428546" y="4573753"/>
                <a:ext cx="9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045EF-854B-95F8-E035-795303B14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546" y="4573753"/>
                <a:ext cx="988989" cy="276999"/>
              </a:xfrm>
              <a:prstGeom prst="rect">
                <a:avLst/>
              </a:prstGeom>
              <a:blipFill>
                <a:blip r:embed="rId59"/>
                <a:stretch>
                  <a:fillRect l="-4938" r="-370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6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8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9F6B-88DF-D95A-1460-5F63CCBF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Cyrl-AZ" dirty="0">
                <a:latin typeface="YouTube Sans"/>
              </a:rPr>
              <a:t>Візуалізована точність </a:t>
            </a:r>
            <a:r>
              <a:rPr lang="en-CA" dirty="0">
                <a:latin typeface="YouTube Sans"/>
              </a:rPr>
              <a:t>floats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4E06F-7F73-AA24-0C09-2077803A3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044599" cy="4526603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З наших прикладів ми бачимо, що біти мантиси можуть кодувати число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2)</m:t>
                    </m:r>
                  </m:oMath>
                </a14:m>
                <a:r>
                  <a:rPr lang="uk-UA" dirty="0">
                    <a:latin typeface="YouTube Sans"/>
                  </a:rPr>
                  <a:t>, а біти експоненти масштабують це число між різними степенями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>
                    <a:latin typeface="YouTube Sans"/>
                  </a:rPr>
                  <a:t>Це впливає на точність наших чисел</a:t>
                </a:r>
                <a:endParaRPr lang="uk-UA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Між кожним ступенем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latin typeface="YouTube Sans"/>
                  </a:rPr>
                  <a:t> ми маємо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ru-RU" dirty="0">
                    <a:latin typeface="YouTube Sans"/>
                  </a:rPr>
                  <a:t> біти точності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маємо таку ж точність між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uk-UA" dirty="0">
                    <a:latin typeface="YouTube Sans"/>
                  </a:rPr>
                  <a:t> 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uk-UA" dirty="0">
                    <a:latin typeface="YouTube Sans"/>
                  </a:rPr>
                  <a:t>, як і між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32768 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65536 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4E06F-7F73-AA24-0C09-2077803A3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044599" cy="4526603"/>
              </a:xfrm>
              <a:blipFill>
                <a:blip r:embed="rId2"/>
                <a:stretch>
                  <a:fillRect l="-302" t="-942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FB579D-AD47-91A4-932C-5159D421E70F}"/>
              </a:ext>
            </a:extLst>
          </p:cNvPr>
          <p:cNvCxnSpPr>
            <a:cxnSpLocks/>
          </p:cNvCxnSpPr>
          <p:nvPr/>
        </p:nvCxnSpPr>
        <p:spPr>
          <a:xfrm flipV="1">
            <a:off x="5457359" y="3350459"/>
            <a:ext cx="5278229" cy="28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AC327-7345-598F-E90C-79A1CE114085}"/>
              </a:ext>
            </a:extLst>
          </p:cNvPr>
          <p:cNvCxnSpPr/>
          <p:nvPr/>
        </p:nvCxnSpPr>
        <p:spPr>
          <a:xfrm>
            <a:off x="5934483" y="3315456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4CE53-CFD8-275D-6749-D3E65EE52135}"/>
              </a:ext>
            </a:extLst>
          </p:cNvPr>
          <p:cNvCxnSpPr/>
          <p:nvPr/>
        </p:nvCxnSpPr>
        <p:spPr>
          <a:xfrm>
            <a:off x="6419943" y="3315456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A035A-F1F3-DF4B-F290-BB2255932630}"/>
              </a:ext>
            </a:extLst>
          </p:cNvPr>
          <p:cNvCxnSpPr/>
          <p:nvPr/>
        </p:nvCxnSpPr>
        <p:spPr>
          <a:xfrm>
            <a:off x="6910447" y="3315456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FFF411-0526-3246-BF19-184EFEE9BAEC}"/>
              </a:ext>
            </a:extLst>
          </p:cNvPr>
          <p:cNvCxnSpPr/>
          <p:nvPr/>
        </p:nvCxnSpPr>
        <p:spPr>
          <a:xfrm>
            <a:off x="7401963" y="3315456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95DCB-750E-9C22-F617-7BF3295DFA71}"/>
              </a:ext>
            </a:extLst>
          </p:cNvPr>
          <p:cNvCxnSpPr/>
          <p:nvPr/>
        </p:nvCxnSpPr>
        <p:spPr>
          <a:xfrm>
            <a:off x="7888244" y="3315456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AE3A85-1CE7-2910-34EE-167B37C5045A}"/>
                  </a:ext>
                </a:extLst>
              </p:cNvPr>
              <p:cNvSpPr txBox="1"/>
              <p:nvPr/>
            </p:nvSpPr>
            <p:spPr>
              <a:xfrm>
                <a:off x="10735588" y="321195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AE3A85-1CE7-2910-34EE-167B37C5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588" y="3211959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FBDF4-8538-07A6-924F-63C2BB6A17CE}"/>
                  </a:ext>
                </a:extLst>
              </p:cNvPr>
              <p:cNvSpPr txBox="1"/>
              <p:nvPr/>
            </p:nvSpPr>
            <p:spPr>
              <a:xfrm>
                <a:off x="5361179" y="350621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FBDF4-8538-07A6-924F-63C2BB6A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179" y="3506210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86BFC-052C-2AB4-62B6-1F4291C90287}"/>
              </a:ext>
            </a:extLst>
          </p:cNvPr>
          <p:cNvCxnSpPr/>
          <p:nvPr/>
        </p:nvCxnSpPr>
        <p:spPr>
          <a:xfrm>
            <a:off x="5457359" y="3310410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B65666-9F74-3BAC-5D7E-4A9679C2DC34}"/>
                  </a:ext>
                </a:extLst>
              </p:cNvPr>
              <p:cNvSpPr txBox="1"/>
              <p:nvPr/>
            </p:nvSpPr>
            <p:spPr>
              <a:xfrm>
                <a:off x="5845423" y="350621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B65666-9F74-3BAC-5D7E-4A9679C2D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423" y="3506210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A6207-D637-3BD3-6B5A-3EE564E48891}"/>
                  </a:ext>
                </a:extLst>
              </p:cNvPr>
              <p:cNvSpPr txBox="1"/>
              <p:nvPr/>
            </p:nvSpPr>
            <p:spPr>
              <a:xfrm>
                <a:off x="6328316" y="350116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A6207-D637-3BD3-6B5A-3EE564E4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316" y="3501164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9C6FB2-D65E-D86E-9543-24B7BA822A73}"/>
                  </a:ext>
                </a:extLst>
              </p:cNvPr>
              <p:cNvSpPr txBox="1"/>
              <p:nvPr/>
            </p:nvSpPr>
            <p:spPr>
              <a:xfrm>
                <a:off x="6816356" y="350116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9C6FB2-D65E-D86E-9543-24B7BA822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56" y="3501164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1FC574-7C16-6941-A015-B31174106379}"/>
                  </a:ext>
                </a:extLst>
              </p:cNvPr>
              <p:cNvSpPr txBox="1"/>
              <p:nvPr/>
            </p:nvSpPr>
            <p:spPr>
              <a:xfrm>
                <a:off x="7300600" y="350116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1FC574-7C16-6941-A015-B3117410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00" y="3501164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B9D117AB-7A7E-CFCC-339A-70E39FA618AC}"/>
              </a:ext>
            </a:extLst>
          </p:cNvPr>
          <p:cNvSpPr/>
          <p:nvPr/>
        </p:nvSpPr>
        <p:spPr>
          <a:xfrm rot="5400000">
            <a:off x="6093014" y="2821570"/>
            <a:ext cx="172406" cy="475229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1FDC54DE-95F4-23F5-1DA8-64572059F792}"/>
              </a:ext>
            </a:extLst>
          </p:cNvPr>
          <p:cNvSpPr/>
          <p:nvPr/>
        </p:nvSpPr>
        <p:spPr>
          <a:xfrm rot="5400000">
            <a:off x="6829105" y="2162468"/>
            <a:ext cx="172406" cy="982021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C2FFDDD-6685-70B1-B014-DCD9991AF537}"/>
              </a:ext>
            </a:extLst>
          </p:cNvPr>
          <p:cNvSpPr/>
          <p:nvPr/>
        </p:nvSpPr>
        <p:spPr>
          <a:xfrm rot="5400000">
            <a:off x="8290833" y="1442910"/>
            <a:ext cx="172406" cy="1934141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07027B-C5A6-3A73-CA2E-B62AAA46AB03}"/>
                  </a:ext>
                </a:extLst>
              </p:cNvPr>
              <p:cNvSpPr txBox="1"/>
              <p:nvPr/>
            </p:nvSpPr>
            <p:spPr>
              <a:xfrm>
                <a:off x="5845092" y="2717368"/>
                <a:ext cx="6422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07027B-C5A6-3A73-CA2E-B62AAA46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092" y="2717368"/>
                <a:ext cx="642227" cy="246221"/>
              </a:xfrm>
              <a:prstGeom prst="rect">
                <a:avLst/>
              </a:prstGeom>
              <a:blipFill>
                <a:blip r:embed="rId9"/>
                <a:stretch>
                  <a:fillRect l="-6667" r="-47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BD2CBD-D358-380E-6A31-3022B2DCF7BE}"/>
                  </a:ext>
                </a:extLst>
              </p:cNvPr>
              <p:cNvSpPr txBox="1"/>
              <p:nvPr/>
            </p:nvSpPr>
            <p:spPr>
              <a:xfrm>
                <a:off x="7787374" y="3501163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BD2CBD-D358-380E-6A31-3022B2DC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374" y="3501163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8125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8E621-06CE-B5E3-6122-8DA734B9535D}"/>
              </a:ext>
            </a:extLst>
          </p:cNvPr>
          <p:cNvCxnSpPr/>
          <p:nvPr/>
        </p:nvCxnSpPr>
        <p:spPr>
          <a:xfrm>
            <a:off x="8360678" y="3315455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CA75B3-7937-508D-D686-05C1E6A40B06}"/>
              </a:ext>
            </a:extLst>
          </p:cNvPr>
          <p:cNvCxnSpPr/>
          <p:nvPr/>
        </p:nvCxnSpPr>
        <p:spPr>
          <a:xfrm>
            <a:off x="8846138" y="3315455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56BD14-4FB9-E9F1-544E-6D1755E25EAF}"/>
              </a:ext>
            </a:extLst>
          </p:cNvPr>
          <p:cNvCxnSpPr/>
          <p:nvPr/>
        </p:nvCxnSpPr>
        <p:spPr>
          <a:xfrm>
            <a:off x="9336642" y="3315455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E63E467-228C-3094-AFBF-DAFFBC39EF06}"/>
              </a:ext>
            </a:extLst>
          </p:cNvPr>
          <p:cNvCxnSpPr/>
          <p:nvPr/>
        </p:nvCxnSpPr>
        <p:spPr>
          <a:xfrm>
            <a:off x="9828158" y="3315455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6F8265-D706-7CF6-3DDE-0E7D69F12D23}"/>
              </a:ext>
            </a:extLst>
          </p:cNvPr>
          <p:cNvCxnSpPr/>
          <p:nvPr/>
        </p:nvCxnSpPr>
        <p:spPr>
          <a:xfrm>
            <a:off x="10314439" y="3315455"/>
            <a:ext cx="0" cy="127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149C7E-85D6-401C-38D2-9697D3CBDE70}"/>
                  </a:ext>
                </a:extLst>
              </p:cNvPr>
              <p:cNvSpPr txBox="1"/>
              <p:nvPr/>
            </p:nvSpPr>
            <p:spPr>
              <a:xfrm>
                <a:off x="8271618" y="350620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149C7E-85D6-401C-38D2-9697D3CBD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618" y="3506209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BCEC3E-C1F5-C718-FC57-DFF5D957AB80}"/>
                  </a:ext>
                </a:extLst>
              </p:cNvPr>
              <p:cNvSpPr txBox="1"/>
              <p:nvPr/>
            </p:nvSpPr>
            <p:spPr>
              <a:xfrm>
                <a:off x="8754511" y="350116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BCEC3E-C1F5-C718-FC57-DFF5D957A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11" y="3501163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7A085D-DCBF-AD7D-D683-8333C55141A0}"/>
                  </a:ext>
                </a:extLst>
              </p:cNvPr>
              <p:cNvSpPr txBox="1"/>
              <p:nvPr/>
            </p:nvSpPr>
            <p:spPr>
              <a:xfrm>
                <a:off x="9242551" y="3501163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7A085D-DCBF-AD7D-D683-8333C551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51" y="3501163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873D79-80FF-C313-213A-860887D44D95}"/>
                  </a:ext>
                </a:extLst>
              </p:cNvPr>
              <p:cNvSpPr txBox="1"/>
              <p:nvPr/>
            </p:nvSpPr>
            <p:spPr>
              <a:xfrm>
                <a:off x="9726795" y="3501163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873D79-80FF-C313-213A-860887D4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95" y="3501163"/>
                <a:ext cx="192360" cy="276999"/>
              </a:xfrm>
              <a:prstGeom prst="rect">
                <a:avLst/>
              </a:prstGeom>
              <a:blipFill>
                <a:blip r:embed="rId1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A5575A-185F-3765-C4BE-3FB20B193EC0}"/>
                  </a:ext>
                </a:extLst>
              </p:cNvPr>
              <p:cNvSpPr txBox="1"/>
              <p:nvPr/>
            </p:nvSpPr>
            <p:spPr>
              <a:xfrm>
                <a:off x="10213569" y="3501162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A5575A-185F-3765-C4BE-3FB20B19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569" y="3501162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40625" r="-7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C9CF0D-1680-48F7-1626-EFA618FCD1A6}"/>
                  </a:ext>
                </a:extLst>
              </p:cNvPr>
              <p:cNvSpPr txBox="1"/>
              <p:nvPr/>
            </p:nvSpPr>
            <p:spPr>
              <a:xfrm>
                <a:off x="6576757" y="2285508"/>
                <a:ext cx="6422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C9CF0D-1680-48F7-1626-EFA618F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57" y="2285508"/>
                <a:ext cx="642227" cy="246221"/>
              </a:xfrm>
              <a:prstGeom prst="rect">
                <a:avLst/>
              </a:prstGeom>
              <a:blipFill>
                <a:blip r:embed="rId16"/>
                <a:stretch>
                  <a:fillRect l="-6667" r="-476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4B567C7-1091-E752-5BC4-00EA57BC34E2}"/>
                  </a:ext>
                </a:extLst>
              </p:cNvPr>
              <p:cNvSpPr txBox="1"/>
              <p:nvPr/>
            </p:nvSpPr>
            <p:spPr>
              <a:xfrm>
                <a:off x="8059652" y="2014461"/>
                <a:ext cx="6422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4B567C7-1091-E752-5BC4-00EA57BC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652" y="2014461"/>
                <a:ext cx="642227" cy="246221"/>
              </a:xfrm>
              <a:prstGeom prst="rect">
                <a:avLst/>
              </a:prstGeom>
              <a:blipFill>
                <a:blip r:embed="rId17"/>
                <a:stretch>
                  <a:fillRect l="-6667" r="-476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eft Brace 65">
            <a:extLst>
              <a:ext uri="{FF2B5EF4-FFF2-40B4-BE49-F238E27FC236}">
                <a16:creationId xmlns:a16="http://schemas.microsoft.com/office/drawing/2014/main" id="{50B43843-21A0-0388-FFC6-23B1172FC69B}"/>
              </a:ext>
            </a:extLst>
          </p:cNvPr>
          <p:cNvSpPr/>
          <p:nvPr/>
        </p:nvSpPr>
        <p:spPr>
          <a:xfrm rot="5400000">
            <a:off x="5716055" y="3039083"/>
            <a:ext cx="172406" cy="25915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76089E-1DDC-1EA1-1DEF-D0506DE05459}"/>
                  </a:ext>
                </a:extLst>
              </p:cNvPr>
              <p:cNvSpPr txBox="1"/>
              <p:nvPr/>
            </p:nvSpPr>
            <p:spPr>
              <a:xfrm>
                <a:off x="5767572" y="4323438"/>
                <a:ext cx="8622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76089E-1DDC-1EA1-1DEF-D0506DE05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72" y="4323438"/>
                <a:ext cx="862223" cy="276999"/>
              </a:xfrm>
              <a:prstGeom prst="rect">
                <a:avLst/>
              </a:prstGeom>
              <a:blipFill>
                <a:blip r:embed="rId18"/>
                <a:stretch>
                  <a:fillRect l="-563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2D3B9C-09CA-CC82-8C22-B6E119CD8826}"/>
                  </a:ext>
                </a:extLst>
              </p:cNvPr>
              <p:cNvSpPr txBox="1"/>
              <p:nvPr/>
            </p:nvSpPr>
            <p:spPr>
              <a:xfrm>
                <a:off x="9629166" y="1927345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2D3B9C-09CA-CC82-8C22-B6E119CD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166" y="1927345"/>
                <a:ext cx="23724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AB2C2-4F8A-BE19-87FC-B513FE0D82EB}"/>
                  </a:ext>
                </a:extLst>
              </p:cNvPr>
              <p:cNvSpPr txBox="1"/>
              <p:nvPr/>
            </p:nvSpPr>
            <p:spPr>
              <a:xfrm>
                <a:off x="5461527" y="309852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AB2C2-4F8A-BE19-87FC-B513FE0D8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527" y="3098520"/>
                <a:ext cx="23724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D87F0-4217-351E-3231-E048D8460FCF}"/>
                  </a:ext>
                </a:extLst>
              </p:cNvPr>
              <p:cNvSpPr txBox="1"/>
              <p:nvPr/>
            </p:nvSpPr>
            <p:spPr>
              <a:xfrm>
                <a:off x="6629795" y="4196468"/>
                <a:ext cx="10386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2−1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D87F0-4217-351E-3231-E048D8460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795" y="4196468"/>
                <a:ext cx="1038681" cy="5186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4275A1-434A-D353-5F80-BE49F5DA8027}"/>
                  </a:ext>
                </a:extLst>
              </p:cNvPr>
              <p:cNvSpPr txBox="1"/>
              <p:nvPr/>
            </p:nvSpPr>
            <p:spPr>
              <a:xfrm>
                <a:off x="7668476" y="4323438"/>
                <a:ext cx="1434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=5.96∗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4275A1-434A-D353-5F80-BE49F5DA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476" y="4323438"/>
                <a:ext cx="1434624" cy="276999"/>
              </a:xfrm>
              <a:prstGeom prst="rect">
                <a:avLst/>
              </a:prstGeom>
              <a:blipFill>
                <a:blip r:embed="rId22"/>
                <a:stretch>
                  <a:fillRect l="-1277" r="-85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30653-EB1C-31DC-66FE-4DDD596D0826}"/>
                  </a:ext>
                </a:extLst>
              </p:cNvPr>
              <p:cNvSpPr txBox="1"/>
              <p:nvPr/>
            </p:nvSpPr>
            <p:spPr>
              <a:xfrm>
                <a:off x="5767572" y="5105517"/>
                <a:ext cx="1262590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30653-EB1C-31DC-66FE-4DDD596D0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72" y="5105517"/>
                <a:ext cx="1262590" cy="280077"/>
              </a:xfrm>
              <a:prstGeom prst="rect">
                <a:avLst/>
              </a:prstGeom>
              <a:blipFill>
                <a:blip r:embed="rId23"/>
                <a:stretch>
                  <a:fillRect l="-3865" t="-444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7C346-718F-4ED0-D3BB-A6DB16A78510}"/>
                  </a:ext>
                </a:extLst>
              </p:cNvPr>
              <p:cNvSpPr txBox="1"/>
              <p:nvPr/>
            </p:nvSpPr>
            <p:spPr>
              <a:xfrm>
                <a:off x="7015953" y="4937735"/>
                <a:ext cx="1233928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7C346-718F-4ED0-D3BB-A6DB16A7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53" y="4937735"/>
                <a:ext cx="1233928" cy="5579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1DAF2-8A0E-E5AE-3C39-8F7C937C743E}"/>
                  </a:ext>
                </a:extLst>
              </p:cNvPr>
              <p:cNvSpPr txBox="1"/>
              <p:nvPr/>
            </p:nvSpPr>
            <p:spPr>
              <a:xfrm>
                <a:off x="8320410" y="5107033"/>
                <a:ext cx="11188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=0.00195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1DAF2-8A0E-E5AE-3C39-8F7C937C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10" y="5107033"/>
                <a:ext cx="1118896" cy="276999"/>
              </a:xfrm>
              <a:prstGeom prst="rect">
                <a:avLst/>
              </a:prstGeom>
              <a:blipFill>
                <a:blip r:embed="rId25"/>
                <a:stretch>
                  <a:fillRect l="-1639" r="-491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/>
      <p:bldP spid="64" grpId="0"/>
      <p:bldP spid="65" grpId="0"/>
      <p:bldP spid="66" grpId="0" animBg="1"/>
      <p:bldP spid="68" grpId="0"/>
      <p:bldP spid="4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5FB6-0531-3F74-79C7-89567AE6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Float </a:t>
            </a:r>
            <a:r>
              <a:rPr lang="uk-UA" dirty="0">
                <a:latin typeface="YouTube Sans"/>
              </a:rPr>
              <a:t>переповнення</a:t>
            </a:r>
            <a:r>
              <a:rPr lang="en-US" dirty="0">
                <a:latin typeface="YouTube Sans"/>
              </a:rPr>
              <a:t>/</a:t>
            </a:r>
            <a:r>
              <a:rPr lang="uk-UA" dirty="0"/>
              <a:t>недоповнення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29A4-632F-ECE5-9511-F4159E155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790590" cy="4351337"/>
              </a:xfrm>
            </p:spPr>
            <p:txBody>
              <a:bodyPr/>
              <a:lstStyle/>
              <a:p>
                <a:r>
                  <a:rPr lang="en-US" dirty="0">
                    <a:latin typeface="YouTube Sans"/>
                  </a:rPr>
                  <a:t>Floats </a:t>
                </a:r>
                <a:r>
                  <a:rPr lang="ru-RU" dirty="0">
                    <a:latin typeface="YouTube Sans"/>
                  </a:rPr>
                  <a:t>мають дуже динамічний формат, вони не переповнюються/недоповнюються так само, як цілі числа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маємо величезний діапазон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126</m:t>
                        </m:r>
                      </m:sup>
                    </m:sSup>
                  </m:oMath>
                </a14:m>
                <a:r>
                  <a:rPr lang="uk-UA" dirty="0">
                    <a:latin typeface="YouTube Sans"/>
                  </a:rPr>
                  <a:t>). Як тільки ми пройдемо цей діапазон, ми отримаємо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A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</a:p>
              <a:p>
                <a:pPr lvl="1"/>
                <a:r>
                  <a:rPr lang="ru-RU" dirty="0">
                    <a:latin typeface="YouTube Sans"/>
                  </a:rPr>
                  <a:t>Для нашого растеризатора ми не </a:t>
                </a:r>
                <a:r>
                  <a:rPr lang="uk-UA" dirty="0"/>
                  <a:t>будемо </a:t>
                </a:r>
                <a:r>
                  <a:rPr lang="ru-RU" dirty="0">
                    <a:latin typeface="YouTube Sans"/>
                  </a:rPr>
                  <a:t>переповнювати/недоповнювати, оскільки наші бу</a:t>
                </a:r>
                <a:r>
                  <a:rPr lang="uk-UA" dirty="0"/>
                  <a:t>ф</a:t>
                </a:r>
                <a:r>
                  <a:rPr lang="ru-RU" dirty="0">
                    <a:latin typeface="YouTube Sans"/>
                  </a:rPr>
                  <a:t>ери не такі великі</a:t>
                </a:r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Натомість ми дбаємо про те, наскільки великими можуть бути наші вхідні значення, перш ніж у нас більше не буде точності на піксель для обчислення ребер</a:t>
                </a:r>
              </a:p>
              <a:p>
                <a:pPr lvl="1"/>
                <a:r>
                  <a:rPr lang="ru-RU" dirty="0"/>
                  <a:t>Отже коли ми</a:t>
                </a:r>
                <a:r>
                  <a:rPr lang="en-CA" dirty="0"/>
                  <a:t> </a:t>
                </a:r>
                <a:r>
                  <a:rPr lang="uk-UA" dirty="0"/>
                  <a:t>не</a:t>
                </a:r>
                <a:r>
                  <a:rPr lang="ru-RU" dirty="0"/>
                  <a:t> будемо </a:t>
                </a:r>
                <a:r>
                  <a:rPr lang="uk-UA" dirty="0"/>
                  <a:t>правильно</a:t>
                </a:r>
                <a:r>
                  <a:rPr lang="ru-RU" dirty="0"/>
                  <a:t> включати</a:t>
                </a:r>
                <a:r>
                  <a:rPr lang="en-CA" dirty="0"/>
                  <a:t>/</a:t>
                </a:r>
                <a:r>
                  <a:rPr lang="uk-UA" dirty="0"/>
                  <a:t>невключати піксель у трикутника </a:t>
                </a:r>
              </a:p>
              <a:p>
                <a:pPr lvl="1"/>
                <a:r>
                  <a:rPr lang="ru-RU" dirty="0">
                    <a:latin typeface="YouTube Sans"/>
                  </a:rPr>
                  <a:t>Пам’ятайте, що ми маємо лише 24 біти точності для кожного діапазону ступеня 2</a:t>
                </a:r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29A4-632F-ECE5-9511-F4159E155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790590" cy="4351337"/>
              </a:xfrm>
              <a:blipFill>
                <a:blip r:embed="rId2"/>
                <a:stretch>
                  <a:fillRect l="-139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7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31A9-C9EE-3C98-4DA2-67ACC28B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Помилки з попередніх відео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4BBD3-F1DB-EB40-EC25-AAEFFF916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9226834" cy="2079811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Я хотів швидко почати це відео з 2 помилками в попередніх відео</a:t>
                </a:r>
                <a:endParaRPr lang="en-CA" dirty="0"/>
              </a:p>
              <a:p>
                <a:r>
                  <a:rPr lang="ru-RU" dirty="0"/>
                  <a:t>1) В останньому відео, перш ніж обчислити наш цикл, ми обчислюємо рівняння</a:t>
                </a:r>
                <a:r>
                  <a:rPr lang="en-CA" dirty="0"/>
                  <a:t> </a:t>
                </a:r>
                <a:r>
                  <a:rPr lang="uk-UA" dirty="0"/>
                  <a:t>ребер</a:t>
                </a:r>
                <a:r>
                  <a:rPr lang="ru-RU" dirty="0"/>
                  <a:t>, але ми не беремо до уваги, що пікселі зберігаються в центрі квадрата</a:t>
                </a:r>
                <a:endParaRPr lang="uk-UA" dirty="0"/>
              </a:p>
              <a:p>
                <a:r>
                  <a:rPr lang="ru-RU" dirty="0"/>
                  <a:t>2) У відео про растеризацію ми неправильно обчислюємо, чи </a:t>
                </a:r>
                <a:r>
                  <a:rPr lang="uk-UA" dirty="0"/>
                  <a:t>ребро</a:t>
                </a:r>
                <a:r>
                  <a:rPr lang="ru-RU" dirty="0"/>
                  <a:t> трикутника є лівим</a:t>
                </a:r>
                <a:endParaRPr lang="uk-UA" dirty="0"/>
              </a:p>
              <a:p>
                <a:pPr lvl="1"/>
                <a:r>
                  <a:rPr lang="ru-RU" dirty="0"/>
                  <a:t>Лів</a:t>
                </a:r>
                <a:r>
                  <a:rPr lang="uk-UA" dirty="0"/>
                  <a:t>е ребро</a:t>
                </a:r>
                <a:r>
                  <a:rPr lang="ru-RU" dirty="0"/>
                  <a:t> – це ребро, яке йде вгору для трикутника, впорядкованого за годинниковою стрілкою, але в нашому коді ми також перевіряємо, чи значення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є додатним, що не обов’язково правда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4BBD3-F1DB-EB40-EC25-AAEFFF916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9226834" cy="2079811"/>
              </a:xfrm>
              <a:blipFill>
                <a:blip r:embed="rId2"/>
                <a:stretch>
                  <a:fillRect l="-132" t="-2053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8FD115-4626-C6B1-B2C1-8271B59EE6AC}"/>
              </a:ext>
            </a:extLst>
          </p:cNvPr>
          <p:cNvSpPr/>
          <p:nvPr/>
        </p:nvSpPr>
        <p:spPr>
          <a:xfrm>
            <a:off x="3414157" y="4720442"/>
            <a:ext cx="1894114" cy="1199407"/>
          </a:xfrm>
          <a:custGeom>
            <a:avLst/>
            <a:gdLst>
              <a:gd name="connsiteX0" fmla="*/ 932213 w 1894114"/>
              <a:gd name="connsiteY0" fmla="*/ 1199407 h 1199407"/>
              <a:gd name="connsiteX1" fmla="*/ 0 w 1894114"/>
              <a:gd name="connsiteY1" fmla="*/ 0 h 1199407"/>
              <a:gd name="connsiteX2" fmla="*/ 1894114 w 1894114"/>
              <a:gd name="connsiteY2" fmla="*/ 575953 h 1199407"/>
              <a:gd name="connsiteX3" fmla="*/ 932213 w 1894114"/>
              <a:gd name="connsiteY3" fmla="*/ 1199407 h 11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114" h="1199407">
                <a:moveTo>
                  <a:pt x="932213" y="1199407"/>
                </a:moveTo>
                <a:lnTo>
                  <a:pt x="0" y="0"/>
                </a:lnTo>
                <a:lnTo>
                  <a:pt x="1894114" y="575953"/>
                </a:lnTo>
                <a:lnTo>
                  <a:pt x="932213" y="1199407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82CA66-F59A-BD26-9E26-3634D9A66138}"/>
              </a:ext>
            </a:extLst>
          </p:cNvPr>
          <p:cNvCxnSpPr>
            <a:cxnSpLocks/>
          </p:cNvCxnSpPr>
          <p:nvPr/>
        </p:nvCxnSpPr>
        <p:spPr>
          <a:xfrm flipH="1" flipV="1">
            <a:off x="3301341" y="4720442"/>
            <a:ext cx="973777" cy="12469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64B102-D7A1-2235-775B-558058BC6F88}"/>
                  </a:ext>
                </a:extLst>
              </p:cNvPr>
              <p:cNvSpPr txBox="1"/>
              <p:nvPr/>
            </p:nvSpPr>
            <p:spPr>
              <a:xfrm>
                <a:off x="1608099" y="4886631"/>
                <a:ext cx="1609107" cy="95410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solidFill>
                      <a:schemeClr val="bg1"/>
                    </a:solidFill>
                    <a:latin typeface="YouTube Sans"/>
                  </a:rPr>
                  <a:t>Це ребро є лівим, навіть якщо його напрямок 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YouTube Sans"/>
                  </a:rPr>
                  <a:t> від’ємний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64B102-D7A1-2235-775B-558058BC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99" y="4886631"/>
                <a:ext cx="1609107" cy="954107"/>
              </a:xfrm>
              <a:prstGeom prst="rect">
                <a:avLst/>
              </a:prstGeom>
              <a:blipFill>
                <a:blip r:embed="rId3"/>
                <a:stretch>
                  <a:fillRect l="-1136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9F6B19-6E52-E219-5882-E780D8496558}"/>
              </a:ext>
            </a:extLst>
          </p:cNvPr>
          <p:cNvSpPr/>
          <p:nvPr/>
        </p:nvSpPr>
        <p:spPr>
          <a:xfrm>
            <a:off x="7412184" y="4543360"/>
            <a:ext cx="1205345" cy="1478478"/>
          </a:xfrm>
          <a:custGeom>
            <a:avLst/>
            <a:gdLst>
              <a:gd name="connsiteX0" fmla="*/ 884712 w 1205345"/>
              <a:gd name="connsiteY0" fmla="*/ 1478478 h 1478478"/>
              <a:gd name="connsiteX1" fmla="*/ 0 w 1205345"/>
              <a:gd name="connsiteY1" fmla="*/ 795647 h 1478478"/>
              <a:gd name="connsiteX2" fmla="*/ 1205345 w 1205345"/>
              <a:gd name="connsiteY2" fmla="*/ 0 h 1478478"/>
              <a:gd name="connsiteX3" fmla="*/ 884712 w 1205345"/>
              <a:gd name="connsiteY3" fmla="*/ 1478478 h 147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5345" h="1478478">
                <a:moveTo>
                  <a:pt x="884712" y="1478478"/>
                </a:moveTo>
                <a:lnTo>
                  <a:pt x="0" y="795647"/>
                </a:lnTo>
                <a:lnTo>
                  <a:pt x="1205345" y="0"/>
                </a:lnTo>
                <a:lnTo>
                  <a:pt x="884712" y="1478478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003F8F-4791-3F6D-7D3E-7E5A97240221}"/>
              </a:ext>
            </a:extLst>
          </p:cNvPr>
          <p:cNvCxnSpPr>
            <a:cxnSpLocks/>
          </p:cNvCxnSpPr>
          <p:nvPr/>
        </p:nvCxnSpPr>
        <p:spPr>
          <a:xfrm flipH="1" flipV="1">
            <a:off x="7298062" y="5359789"/>
            <a:ext cx="971798" cy="7521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58D99-1D28-02DA-3084-8A4582C389FD}"/>
              </a:ext>
            </a:extLst>
          </p:cNvPr>
          <p:cNvCxnSpPr>
            <a:cxnSpLocks/>
          </p:cNvCxnSpPr>
          <p:nvPr/>
        </p:nvCxnSpPr>
        <p:spPr>
          <a:xfrm flipV="1">
            <a:off x="7355123" y="4457264"/>
            <a:ext cx="1262406" cy="8253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691C25-EB86-0B42-E623-B69A27847588}"/>
              </a:ext>
            </a:extLst>
          </p:cNvPr>
          <p:cNvSpPr txBox="1"/>
          <p:nvPr/>
        </p:nvSpPr>
        <p:spPr>
          <a:xfrm>
            <a:off x="5743978" y="4882735"/>
            <a:ext cx="1357134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YouTube Sans"/>
              </a:rPr>
              <a:t>Обидва ці ребра є лівими ребрами цього трикутника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627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BC2A-5A06-6BFE-863F-69CE6DB0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Помилки округлення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7B772-00A6-2CE6-4570-2EA13818B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11255" cy="77512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Що станеться, якщо у нас є два числа в діапазоні 1-2, і ми їх додамо та отримаємо число в діапазоні 2-4?</a:t>
            </a:r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DA9993-7B66-396A-991F-6B1BC21D045D}"/>
                  </a:ext>
                </a:extLst>
              </p:cNvPr>
              <p:cNvSpPr txBox="1"/>
              <p:nvPr/>
            </p:nvSpPr>
            <p:spPr>
              <a:xfrm>
                <a:off x="1261872" y="2741399"/>
                <a:ext cx="5492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DA9993-7B66-396A-991F-6B1BC21D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41399"/>
                <a:ext cx="5492850" cy="276999"/>
              </a:xfrm>
              <a:prstGeom prst="rect">
                <a:avLst/>
              </a:prstGeom>
              <a:blipFill>
                <a:blip r:embed="rId2"/>
                <a:stretch>
                  <a:fillRect r="-99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D7183F-A091-856A-C30C-D0072E5B768E}"/>
                  </a:ext>
                </a:extLst>
              </p:cNvPr>
              <p:cNvSpPr txBox="1"/>
              <p:nvPr/>
            </p:nvSpPr>
            <p:spPr>
              <a:xfrm>
                <a:off x="1676133" y="3146839"/>
                <a:ext cx="4678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D7183F-A091-856A-C30C-D0072E5B7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33" y="3146839"/>
                <a:ext cx="4678845" cy="276999"/>
              </a:xfrm>
              <a:prstGeom prst="rect">
                <a:avLst/>
              </a:prstGeom>
              <a:blipFill>
                <a:blip r:embed="rId3"/>
                <a:stretch>
                  <a:fillRect r="-1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F8EF6-5988-33C7-466B-1AFB8A05BE9C}"/>
                  </a:ext>
                </a:extLst>
              </p:cNvPr>
              <p:cNvSpPr txBox="1"/>
              <p:nvPr/>
            </p:nvSpPr>
            <p:spPr>
              <a:xfrm>
                <a:off x="1261872" y="3620475"/>
                <a:ext cx="567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F8EF6-5988-33C7-466B-1AFB8A05B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20475"/>
                <a:ext cx="5677067" cy="276999"/>
              </a:xfrm>
              <a:prstGeom prst="rect">
                <a:avLst/>
              </a:prstGeom>
              <a:blipFill>
                <a:blip r:embed="rId4"/>
                <a:stretch>
                  <a:fillRect r="-107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23C1-9975-3033-A337-3A3E52FECFB7}"/>
                  </a:ext>
                </a:extLst>
              </p:cNvPr>
              <p:cNvSpPr txBox="1"/>
              <p:nvPr/>
            </p:nvSpPr>
            <p:spPr>
              <a:xfrm>
                <a:off x="1870684" y="4094111"/>
                <a:ext cx="4500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23C1-9975-3033-A337-3A3E52FEC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684" y="4094111"/>
                <a:ext cx="4500784" cy="276999"/>
              </a:xfrm>
              <a:prstGeom prst="rect">
                <a:avLst/>
              </a:prstGeom>
              <a:blipFill>
                <a:blip r:embed="rId5"/>
                <a:stretch>
                  <a:fillRect r="-149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3071E93-CCA7-656F-AC78-2AE4E5A50C39}"/>
              </a:ext>
            </a:extLst>
          </p:cNvPr>
          <p:cNvSpPr/>
          <p:nvPr/>
        </p:nvSpPr>
        <p:spPr>
          <a:xfrm>
            <a:off x="3725416" y="3146839"/>
            <a:ext cx="865955" cy="3351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13E43-D858-FACC-81BA-F10B1A802035}"/>
              </a:ext>
            </a:extLst>
          </p:cNvPr>
          <p:cNvSpPr/>
          <p:nvPr/>
        </p:nvSpPr>
        <p:spPr>
          <a:xfrm>
            <a:off x="3859950" y="4077217"/>
            <a:ext cx="714025" cy="3351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7F8A5-DDE7-8DCA-CAF3-5B93A58107EF}"/>
              </a:ext>
            </a:extLst>
          </p:cNvPr>
          <p:cNvSpPr txBox="1"/>
          <p:nvPr/>
        </p:nvSpPr>
        <p:spPr>
          <a:xfrm>
            <a:off x="7260226" y="2337473"/>
            <a:ext cx="354098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Раніше цей біт кодував дробову цифру, але для цього діапазону тепер він кодує ціле число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0BFE3-74D4-5DCC-BE8F-820F784C046E}"/>
              </a:ext>
            </a:extLst>
          </p:cNvPr>
          <p:cNvSpPr/>
          <p:nvPr/>
        </p:nvSpPr>
        <p:spPr>
          <a:xfrm>
            <a:off x="5217120" y="3141793"/>
            <a:ext cx="1021382" cy="335148"/>
          </a:xfrm>
          <a:prstGeom prst="rect">
            <a:avLst/>
          </a:prstGeom>
          <a:noFill/>
          <a:ln w="28575">
            <a:solidFill>
              <a:srgbClr val="C4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1B40CA-3FEA-D0A2-653D-4F7C134E08E1}"/>
              </a:ext>
            </a:extLst>
          </p:cNvPr>
          <p:cNvSpPr/>
          <p:nvPr/>
        </p:nvSpPr>
        <p:spPr>
          <a:xfrm>
            <a:off x="5218900" y="4094111"/>
            <a:ext cx="1021382" cy="335148"/>
          </a:xfrm>
          <a:prstGeom prst="rect">
            <a:avLst/>
          </a:prstGeom>
          <a:noFill/>
          <a:ln w="28575">
            <a:solidFill>
              <a:srgbClr val="C4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E41FF-6326-690C-3699-B7AB038E0186}"/>
              </a:ext>
            </a:extLst>
          </p:cNvPr>
          <p:cNvSpPr txBox="1"/>
          <p:nvPr/>
        </p:nvSpPr>
        <p:spPr>
          <a:xfrm>
            <a:off x="7260226" y="3722288"/>
            <a:ext cx="3540986" cy="923330"/>
          </a:xfrm>
          <a:prstGeom prst="rect">
            <a:avLst/>
          </a:prstGeom>
          <a:solidFill>
            <a:srgbClr val="C495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Найменше значення, яке ми зараз можемо закодувати, вдвічі більше, ніж було раніше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5E35A-D96D-EBFB-108D-0997623C323E}"/>
              </a:ext>
            </a:extLst>
          </p:cNvPr>
          <p:cNvSpPr txBox="1"/>
          <p:nvPr/>
        </p:nvSpPr>
        <p:spPr>
          <a:xfrm>
            <a:off x="975131" y="4833401"/>
            <a:ext cx="612631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Таким чином, коли ми переходимо з одного діапазону в інший, наш найменший біт стає вдвічі більшим, ніж був раніше. Ми втрачаємо 1 біт точності порівняно з попереднім діапазоном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бо наше число знаходиться у вищому діапазоні.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2816-8C24-D67E-BC5A-3AA89E5F808B}"/>
              </a:ext>
            </a:extLst>
          </p:cNvPr>
          <p:cNvSpPr/>
          <p:nvPr/>
        </p:nvSpPr>
        <p:spPr>
          <a:xfrm>
            <a:off x="2730230" y="2691363"/>
            <a:ext cx="278859" cy="364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9A384-D961-FD95-E5A3-3CA777D97822}"/>
              </a:ext>
            </a:extLst>
          </p:cNvPr>
          <p:cNvSpPr/>
          <p:nvPr/>
        </p:nvSpPr>
        <p:spPr>
          <a:xfrm>
            <a:off x="2928025" y="3576881"/>
            <a:ext cx="278859" cy="364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BC2A-5A06-6BFE-863F-69CE6DB0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Нищівне скасування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7B772-00A6-2CE6-4570-2EA13818B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13696" cy="4663440"/>
          </a:xfrm>
        </p:spPr>
        <p:txBody>
          <a:bodyPr>
            <a:normAutofit/>
          </a:bodyPr>
          <a:lstStyle/>
          <a:p>
            <a:r>
              <a:rPr lang="en-CA" dirty="0"/>
              <a:t>Float </a:t>
            </a:r>
            <a:r>
              <a:rPr lang="uk-UA" dirty="0"/>
              <a:t>числа мають </a:t>
            </a:r>
            <a:r>
              <a:rPr lang="en-CA" dirty="0"/>
              <a:t>~</a:t>
            </a:r>
            <a:r>
              <a:rPr lang="en-US" dirty="0"/>
              <a:t>7</a:t>
            </a:r>
            <a:r>
              <a:rPr lang="uk-UA" dirty="0"/>
              <a:t> значущих цифр</a:t>
            </a:r>
            <a:r>
              <a:rPr lang="en-CA" dirty="0"/>
              <a:t> (24</a:t>
            </a:r>
            <a:r>
              <a:rPr lang="uk-UA" dirty="0"/>
              <a:t>біти)</a:t>
            </a:r>
          </a:p>
          <a:p>
            <a:pPr lvl="1"/>
            <a:r>
              <a:rPr lang="uk-UA" dirty="0"/>
              <a:t>У попередньому прикладі, навіть то що наш найменший біт є два рази більший, ми далі зберігаємо стільки само значущих цифр</a:t>
            </a:r>
            <a:endParaRPr lang="ru-RU" dirty="0"/>
          </a:p>
          <a:p>
            <a:r>
              <a:rPr lang="ru-RU" dirty="0"/>
              <a:t>А що відбувається коли ми віднімаємо два числа</a:t>
            </a:r>
            <a:r>
              <a:rPr lang="en-CA" dirty="0"/>
              <a:t>?</a:t>
            </a:r>
            <a:endParaRPr lang="uk-UA" dirty="0"/>
          </a:p>
          <a:p>
            <a:r>
              <a:rPr lang="ru-RU" dirty="0"/>
              <a:t>Тепер у наших обчисленнях є менш значущі біти, ніж те, з чого ми почали</a:t>
            </a:r>
            <a:endParaRPr lang="en-CA" dirty="0"/>
          </a:p>
          <a:p>
            <a:pPr lvl="1"/>
            <a:r>
              <a:rPr lang="ru-RU" dirty="0"/>
              <a:t>Це означає, що ми втратили 3 цифри або ~10 біт точності</a:t>
            </a:r>
            <a:endParaRPr lang="en-CA" dirty="0"/>
          </a:p>
          <a:p>
            <a:r>
              <a:rPr lang="ru-RU" dirty="0"/>
              <a:t>Якщо ці значні цифри буде втрачено, ми не зможемо їх відновити!</a:t>
            </a:r>
            <a:endParaRPr lang="en-CA" dirty="0">
              <a:latin typeface="YouTube Sans"/>
            </a:endParaRPr>
          </a:p>
          <a:p>
            <a:pPr lvl="1"/>
            <a:r>
              <a:rPr lang="uk-UA" dirty="0"/>
              <a:t>Ми це називаємо </a:t>
            </a:r>
            <a:r>
              <a:rPr lang="uk-UA" b="1" dirty="0"/>
              <a:t>н</a:t>
            </a:r>
            <a:r>
              <a:rPr lang="uk-UA" b="1" dirty="0">
                <a:latin typeface="YouTube Sans"/>
              </a:rPr>
              <a:t>ищівне скасування</a:t>
            </a:r>
            <a:r>
              <a:rPr lang="en-CA" b="1" dirty="0"/>
              <a:t>/catastrophic cancellation</a:t>
            </a:r>
            <a:endParaRPr lang="en-US" b="1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782846-D03B-7227-EC59-9A39E7E8423F}"/>
                  </a:ext>
                </a:extLst>
              </p:cNvPr>
              <p:cNvSpPr txBox="1"/>
              <p:nvPr/>
            </p:nvSpPr>
            <p:spPr>
              <a:xfrm>
                <a:off x="7211292" y="1828800"/>
                <a:ext cx="2231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3.150285−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782846-D03B-7227-EC59-9A39E7E8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92" y="1828800"/>
                <a:ext cx="2231380" cy="276999"/>
              </a:xfrm>
              <a:prstGeom prst="rect">
                <a:avLst/>
              </a:prstGeom>
              <a:blipFill>
                <a:blip r:embed="rId2"/>
                <a:stretch>
                  <a:fillRect l="-1913" r="-218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6E9BC68-D33B-DEA5-E77F-C151C2414995}"/>
              </a:ext>
            </a:extLst>
          </p:cNvPr>
          <p:cNvSpPr/>
          <p:nvPr/>
        </p:nvSpPr>
        <p:spPr>
          <a:xfrm>
            <a:off x="7211292" y="1828800"/>
            <a:ext cx="483919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6658AF-9BF9-016A-9705-BB0CC07ED592}"/>
              </a:ext>
            </a:extLst>
          </p:cNvPr>
          <p:cNvSpPr/>
          <p:nvPr/>
        </p:nvSpPr>
        <p:spPr>
          <a:xfrm>
            <a:off x="8426934" y="1824750"/>
            <a:ext cx="483919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5B5568-37BC-4C06-FDD8-C26EC6CF1C71}"/>
                  </a:ext>
                </a:extLst>
              </p:cNvPr>
              <p:cNvSpPr txBox="1"/>
              <p:nvPr/>
            </p:nvSpPr>
            <p:spPr>
              <a:xfrm>
                <a:off x="9442672" y="1824750"/>
                <a:ext cx="1420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0.00615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5B5568-37BC-4C06-FDD8-C26EC6CF1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672" y="1824750"/>
                <a:ext cx="1420261" cy="276999"/>
              </a:xfrm>
              <a:prstGeom prst="rect">
                <a:avLst/>
              </a:prstGeom>
              <a:blipFill>
                <a:blip r:embed="rId3"/>
                <a:stretch>
                  <a:fillRect l="-1288" r="-34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44E940C8-EAE1-89FD-C71E-6F9A9C19D1A7}"/>
              </a:ext>
            </a:extLst>
          </p:cNvPr>
          <p:cNvSpPr/>
          <p:nvPr/>
        </p:nvSpPr>
        <p:spPr>
          <a:xfrm rot="16200000">
            <a:off x="7631381" y="1804723"/>
            <a:ext cx="184068" cy="905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7345FD8-3398-28FE-6FE6-A3669111E091}"/>
              </a:ext>
            </a:extLst>
          </p:cNvPr>
          <p:cNvSpPr/>
          <p:nvPr/>
        </p:nvSpPr>
        <p:spPr>
          <a:xfrm rot="16200000">
            <a:off x="8818819" y="1809110"/>
            <a:ext cx="184068" cy="905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C36E46-74C9-0CFE-4E11-4D5C80F987FF}"/>
              </a:ext>
            </a:extLst>
          </p:cNvPr>
          <p:cNvSpPr txBox="1"/>
          <p:nvPr/>
        </p:nvSpPr>
        <p:spPr>
          <a:xfrm>
            <a:off x="7194963" y="2409140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YouTube Sans"/>
              </a:rPr>
              <a:t>7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509AE-8901-A130-AF49-0728A324D9B6}"/>
              </a:ext>
            </a:extLst>
          </p:cNvPr>
          <p:cNvSpPr txBox="1"/>
          <p:nvPr/>
        </p:nvSpPr>
        <p:spPr>
          <a:xfrm>
            <a:off x="8382401" y="2409140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YouTube Sans"/>
              </a:rPr>
              <a:t>7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1C1DC9B-D7F8-ADC9-139D-C86ED5C3BC62}"/>
              </a:ext>
            </a:extLst>
          </p:cNvPr>
          <p:cNvSpPr/>
          <p:nvPr/>
        </p:nvSpPr>
        <p:spPr>
          <a:xfrm rot="16200000">
            <a:off x="10249402" y="1801586"/>
            <a:ext cx="184068" cy="9205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D466A-73D5-96C6-9E80-B7A98DE5E458}"/>
              </a:ext>
            </a:extLst>
          </p:cNvPr>
          <p:cNvSpPr txBox="1"/>
          <p:nvPr/>
        </p:nvSpPr>
        <p:spPr>
          <a:xfrm>
            <a:off x="9805461" y="2409140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4</a:t>
            </a:r>
            <a:r>
              <a:rPr lang="en-US" sz="1400" dirty="0">
                <a:latin typeface="YouTube Sans"/>
              </a:rPr>
              <a:t>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355277-A78E-0CFC-ECC1-1179263EE020}"/>
              </a:ext>
            </a:extLst>
          </p:cNvPr>
          <p:cNvSpPr/>
          <p:nvPr/>
        </p:nvSpPr>
        <p:spPr>
          <a:xfrm>
            <a:off x="10308877" y="1824750"/>
            <a:ext cx="566458" cy="289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5063C3-7724-7E62-F284-728B34F52AFA}"/>
                  </a:ext>
                </a:extLst>
              </p:cNvPr>
              <p:cNvSpPr txBox="1"/>
              <p:nvPr/>
            </p:nvSpPr>
            <p:spPr>
              <a:xfrm>
                <a:off x="7227621" y="3299361"/>
                <a:ext cx="2231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428503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4285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5063C3-7724-7E62-F284-728B34F52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21" y="3299361"/>
                <a:ext cx="2231380" cy="276999"/>
              </a:xfrm>
              <a:prstGeom prst="rect">
                <a:avLst/>
              </a:prstGeom>
              <a:blipFill>
                <a:blip r:embed="rId4"/>
                <a:stretch>
                  <a:fillRect l="-1913" r="-191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FACFE2E-F1F7-999A-AFFE-E478E7904555}"/>
              </a:ext>
            </a:extLst>
          </p:cNvPr>
          <p:cNvSpPr/>
          <p:nvPr/>
        </p:nvSpPr>
        <p:spPr>
          <a:xfrm>
            <a:off x="7227621" y="3299361"/>
            <a:ext cx="730426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8755AA-3BC1-8170-40A6-72D2A2A631F2}"/>
              </a:ext>
            </a:extLst>
          </p:cNvPr>
          <p:cNvSpPr/>
          <p:nvPr/>
        </p:nvSpPr>
        <p:spPr>
          <a:xfrm>
            <a:off x="8443263" y="3295311"/>
            <a:ext cx="730426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417946-8C19-8F55-D76D-D52E9879CF25}"/>
                  </a:ext>
                </a:extLst>
              </p:cNvPr>
              <p:cNvSpPr txBox="1"/>
              <p:nvPr/>
            </p:nvSpPr>
            <p:spPr>
              <a:xfrm>
                <a:off x="9459001" y="3295311"/>
                <a:ext cx="1420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417946-8C19-8F55-D76D-D52E9879C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001" y="3295311"/>
                <a:ext cx="1420261" cy="276999"/>
              </a:xfrm>
              <a:prstGeom prst="rect">
                <a:avLst/>
              </a:prstGeom>
              <a:blipFill>
                <a:blip r:embed="rId5"/>
                <a:stretch>
                  <a:fillRect l="-1288" r="-34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CF994332-F29F-518E-6021-B2CAD0406955}"/>
              </a:ext>
            </a:extLst>
          </p:cNvPr>
          <p:cNvSpPr/>
          <p:nvPr/>
        </p:nvSpPr>
        <p:spPr>
          <a:xfrm rot="16200000">
            <a:off x="7647710" y="3275284"/>
            <a:ext cx="184068" cy="905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AF50E31-994C-416E-5557-4F011D4787A7}"/>
              </a:ext>
            </a:extLst>
          </p:cNvPr>
          <p:cNvSpPr/>
          <p:nvPr/>
        </p:nvSpPr>
        <p:spPr>
          <a:xfrm rot="16200000">
            <a:off x="8835148" y="3279671"/>
            <a:ext cx="184068" cy="905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CC5A3-7AEA-E11E-2FAE-AFB1552F8A1D}"/>
              </a:ext>
            </a:extLst>
          </p:cNvPr>
          <p:cNvSpPr txBox="1"/>
          <p:nvPr/>
        </p:nvSpPr>
        <p:spPr>
          <a:xfrm>
            <a:off x="7211292" y="3879701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YouTube Sans"/>
              </a:rPr>
              <a:t>7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C94B0-3A82-FDE7-D930-1414DD3DA079}"/>
              </a:ext>
            </a:extLst>
          </p:cNvPr>
          <p:cNvSpPr txBox="1"/>
          <p:nvPr/>
        </p:nvSpPr>
        <p:spPr>
          <a:xfrm>
            <a:off x="8398730" y="3879701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YouTube Sans"/>
              </a:rPr>
              <a:t>7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6EC8331-D8D8-C2C9-C425-736D273DA2DD}"/>
              </a:ext>
            </a:extLst>
          </p:cNvPr>
          <p:cNvSpPr/>
          <p:nvPr/>
        </p:nvSpPr>
        <p:spPr>
          <a:xfrm rot="16200000">
            <a:off x="10265731" y="3272147"/>
            <a:ext cx="184068" cy="9205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990E6-2965-E36F-173D-53DD570F13BB}"/>
              </a:ext>
            </a:extLst>
          </p:cNvPr>
          <p:cNvSpPr txBox="1"/>
          <p:nvPr/>
        </p:nvSpPr>
        <p:spPr>
          <a:xfrm>
            <a:off x="9821790" y="3879701"/>
            <a:ext cx="105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YouTube Sans"/>
              </a:rPr>
              <a:t>2</a:t>
            </a:r>
            <a:r>
              <a:rPr lang="en-US" sz="1400" dirty="0">
                <a:latin typeface="YouTube Sans"/>
              </a:rPr>
              <a:t> </a:t>
            </a:r>
            <a:r>
              <a:rPr lang="uk-UA" sz="1400" dirty="0">
                <a:latin typeface="YouTube Sans"/>
              </a:rPr>
              <a:t>значущих цифр</a:t>
            </a:r>
            <a:endParaRPr lang="en-US" sz="1400" dirty="0">
              <a:latin typeface="YouTube San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7F2738-49F2-A9C1-AD36-A5F1FBFD95C1}"/>
              </a:ext>
            </a:extLst>
          </p:cNvPr>
          <p:cNvSpPr/>
          <p:nvPr/>
        </p:nvSpPr>
        <p:spPr>
          <a:xfrm>
            <a:off x="10586853" y="3295311"/>
            <a:ext cx="291840" cy="289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06AC8F-2CEE-BCDC-98C7-529869A40227}"/>
              </a:ext>
            </a:extLst>
          </p:cNvPr>
          <p:cNvSpPr/>
          <p:nvPr/>
        </p:nvSpPr>
        <p:spPr>
          <a:xfrm>
            <a:off x="9818622" y="1824750"/>
            <a:ext cx="487087" cy="28982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41487C-D427-7C52-72D7-839F19CEEC53}"/>
              </a:ext>
            </a:extLst>
          </p:cNvPr>
          <p:cNvSpPr txBox="1"/>
          <p:nvPr/>
        </p:nvSpPr>
        <p:spPr>
          <a:xfrm>
            <a:off x="8253445" y="776148"/>
            <a:ext cx="3311823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YouTube Sans"/>
              </a:rPr>
              <a:t>Ці цифри більше не є значущими, ми можемо зменшити наше число просто за допомогою експоненти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190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  <p:bldP spid="14" grpId="0" animBg="1"/>
      <p:bldP spid="15" grpId="0" animBg="1"/>
      <p:bldP spid="18" grpId="0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/>
      <p:bldP spid="31" grpId="0" animBg="1"/>
      <p:bldP spid="32" grpId="0"/>
      <p:bldP spid="33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78E0-AA73-01C2-2009-8F1F6C46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</a:t>
            </a:r>
            <a:r>
              <a:rPr lang="uk-UA" dirty="0"/>
              <a:t>помилки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5D50F-E9DB-5C37-E9E3-8BD00D51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766840" cy="4351337"/>
          </a:xfrm>
        </p:spPr>
        <p:txBody>
          <a:bodyPr/>
          <a:lstStyle/>
          <a:p>
            <a:r>
              <a:rPr lang="ru-RU" dirty="0"/>
              <a:t>Отже, підсумовуючи, чому наш алгоритм зараз менш точний?</a:t>
            </a:r>
            <a:endParaRPr lang="en-CA" dirty="0"/>
          </a:p>
          <a:p>
            <a:pPr lvl="1"/>
            <a:r>
              <a:rPr lang="ru-RU" dirty="0"/>
              <a:t>Це тому, що ми додаємо/віднімаємо числа на кожній ітерації циклу, і кожна така операція може додати ще одну помилку округлення або спричинити нищівне скасування</a:t>
            </a:r>
            <a:endParaRPr lang="en-US" dirty="0"/>
          </a:p>
          <a:p>
            <a:r>
              <a:rPr lang="ru-RU" dirty="0"/>
              <a:t>Коли ми спочатку обчислювали рівняння ребра, ми уникали цієї проблеми, оскільки ми обчислювали лише формулу ребра і не додавали/віднімали тисячі разів, щоб обчислити наш результат</a:t>
            </a:r>
          </a:p>
          <a:p>
            <a:r>
              <a:rPr lang="ru-RU" dirty="0"/>
              <a:t>Отже, що нам робити? Ми отримали високу продуктивність завдяки зміні нашого алгоритму, тому ми не хочемо його видаляти, але як нам вирішити проблеми з точністю?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06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36C1-BFE8-E90E-3DFE-0E751D3A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Цілочисельна растеризація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39F7-DE81-EAF2-EBBC-4F2A9E163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117162" cy="4351337"/>
          </a:xfrm>
        </p:spPr>
        <p:txBody>
          <a:bodyPr/>
          <a:lstStyle/>
          <a:p>
            <a:r>
              <a:rPr lang="ru-RU" dirty="0"/>
              <a:t>Ми можемо використовувати цілі числа, щоб представити всі наші значення для рівняння </a:t>
            </a:r>
            <a:r>
              <a:rPr lang="uk-UA" dirty="0"/>
              <a:t>ребра</a:t>
            </a:r>
          </a:p>
          <a:p>
            <a:r>
              <a:rPr lang="ru-RU" dirty="0"/>
              <a:t>Цілі числа не страждають від нищівне скасування так само, як числа з рухомою комою</a:t>
            </a:r>
            <a:endParaRPr lang="uk-UA" dirty="0"/>
          </a:p>
          <a:p>
            <a:pPr lvl="1"/>
            <a:r>
              <a:rPr lang="ru-RU" dirty="0"/>
              <a:t>Ми можемо додавати/віднімати цілі числа скільки завгодно, ми завжди отримаємо ту саму відповідь, як що не переповнюємося</a:t>
            </a:r>
            <a:r>
              <a:rPr lang="en-CA" dirty="0"/>
              <a:t>/</a:t>
            </a:r>
            <a:r>
              <a:rPr lang="uk-UA" dirty="0"/>
              <a:t>недоповнюємося</a:t>
            </a:r>
          </a:p>
          <a:p>
            <a:r>
              <a:rPr lang="ru-RU" dirty="0"/>
              <a:t>Щоб використовувати цілі числа, нам потрібно зробити наступне:</a:t>
            </a:r>
          </a:p>
          <a:p>
            <a:pPr lvl="1"/>
            <a:r>
              <a:rPr lang="ru-RU" dirty="0"/>
              <a:t>Коли ми проектуємо вершини, ми перетворюємо їх у піксельні координати та зберігаємо результат у цілих числах</a:t>
            </a:r>
            <a:endParaRPr lang="en-US" dirty="0"/>
          </a:p>
          <a:p>
            <a:pPr lvl="1"/>
            <a:r>
              <a:rPr lang="uk-UA" dirty="0"/>
              <a:t>Потім ми обчислюємо всі наші різниці ребер у </a:t>
            </a:r>
            <a:r>
              <a:rPr lang="en-US" dirty="0"/>
              <a:t>x/y </a:t>
            </a:r>
            <a:r>
              <a:rPr lang="uk-UA" dirty="0"/>
              <a:t>за допомогою цілочисельних типів і растеризуємо наш трикутник</a:t>
            </a:r>
            <a:endParaRPr lang="en-US" dirty="0"/>
          </a:p>
          <a:p>
            <a:r>
              <a:rPr lang="ru-RU" dirty="0"/>
              <a:t>Єдине, про що нам потрібно турбуватися, це переповнення/недоповнення</a:t>
            </a:r>
            <a:endParaRPr lang="en-CA" dirty="0"/>
          </a:p>
          <a:p>
            <a:pPr lvl="1"/>
            <a:r>
              <a:rPr lang="ru-RU" dirty="0"/>
              <a:t>Як ми знаємо, коли це станеться?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36C1-BFE8-E90E-3DFE-0E751D3A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Цілочисельна растеризація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C39F7-DE81-EAF2-EBBC-4F2A9E163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2446317"/>
              </a:xfrm>
            </p:spPr>
            <p:txBody>
              <a:bodyPr/>
              <a:lstStyle/>
              <a:p>
                <a:r>
                  <a:rPr lang="ru-RU" dirty="0"/>
                  <a:t>Рівняння, яке ми обчислюємо для кожного ребра, </a:t>
                </a:r>
                <a:r>
                  <a:rPr lang="uk-UA" dirty="0"/>
                  <a:t>це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Наразі ми поступово додаємо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але наразі це проігноруємо й удамо, що перераховуємо рівняння ребра для кожного пікселя</a:t>
                </a:r>
              </a:p>
              <a:p>
                <a:r>
                  <a:rPr lang="uk-UA" dirty="0"/>
                  <a:t>Припустімо, що всі наші вхідні дані у формулу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бітовими цілими числами.</a:t>
                </a:r>
                <a:endParaRPr lang="en-US" dirty="0"/>
              </a:p>
              <a:p>
                <a:r>
                  <a:rPr lang="ru-RU" dirty="0"/>
                  <a:t>Якщо ми обчислимо нашу формулу з цими вхідними даними, скільки бітів нам потрібно, щоб зберегти результат без переповнення/недоповнення</a:t>
                </a:r>
                <a:endParaRPr lang="en-CA" dirty="0"/>
              </a:p>
              <a:p>
                <a:pPr lvl="1"/>
                <a:r>
                  <a:rPr lang="ru-RU" dirty="0"/>
                  <a:t>У якому діапазоні буде наш </a:t>
                </a:r>
                <a:r>
                  <a:rPr lang="uk-UA" dirty="0"/>
                  <a:t>результат </a:t>
                </a:r>
                <a:r>
                  <a:rPr lang="ru-RU" dirty="0"/>
                  <a:t>у найгіршому випадку?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C39F7-DE81-EAF2-EBBC-4F2A9E163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2446317"/>
              </a:xfrm>
              <a:blipFill>
                <a:blip r:embed="rId2"/>
                <a:stretch>
                  <a:fillRect l="-142" t="-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6C9AAC-2473-7485-AA7B-70E154E29EED}"/>
                  </a:ext>
                </a:extLst>
              </p:cNvPr>
              <p:cNvSpPr txBox="1"/>
              <p:nvPr/>
            </p:nvSpPr>
            <p:spPr>
              <a:xfrm>
                <a:off x="1261872" y="4461660"/>
                <a:ext cx="6461256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6C9AAC-2473-7485-AA7B-70E154E2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461660"/>
                <a:ext cx="6461256" cy="318677"/>
              </a:xfrm>
              <a:prstGeom prst="rect">
                <a:avLst/>
              </a:prstGeom>
              <a:blipFill>
                <a:blip r:embed="rId3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32D603-9A37-535E-ED28-2D2C1AE8956E}"/>
                  </a:ext>
                </a:extLst>
              </p:cNvPr>
              <p:cNvSpPr txBox="1"/>
              <p:nvPr/>
            </p:nvSpPr>
            <p:spPr>
              <a:xfrm>
                <a:off x="1261872" y="5176371"/>
                <a:ext cx="3875741" cy="30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32D603-9A37-535E-ED28-2D2C1AE8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5176371"/>
                <a:ext cx="3875741" cy="303866"/>
              </a:xfrm>
              <a:prstGeom prst="rect">
                <a:avLst/>
              </a:prstGeom>
              <a:blipFill>
                <a:blip r:embed="rId4"/>
                <a:stretch>
                  <a:fillRect l="-786" r="-157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5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9AE6-56D7-4379-8773-B7DBD77F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E088E-BAAA-8E22-B1D2-A98499DAACB1}"/>
                  </a:ext>
                </a:extLst>
              </p:cNvPr>
              <p:cNvSpPr txBox="1"/>
              <p:nvPr/>
            </p:nvSpPr>
            <p:spPr>
              <a:xfrm>
                <a:off x="1261872" y="2155370"/>
                <a:ext cx="42070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E088E-BAAA-8E22-B1D2-A98499DA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155370"/>
                <a:ext cx="4207049" cy="318677"/>
              </a:xfrm>
              <a:prstGeom prst="rect">
                <a:avLst/>
              </a:prstGeom>
              <a:blipFill>
                <a:blip r:embed="rId2"/>
                <a:stretch>
                  <a:fillRect r="-15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C43B1F-3E87-9B58-5954-BE3439F92568}"/>
              </a:ext>
            </a:extLst>
          </p:cNvPr>
          <p:cNvSpPr txBox="1"/>
          <p:nvPr/>
        </p:nvSpPr>
        <p:spPr>
          <a:xfrm>
            <a:off x="5783282" y="2185955"/>
            <a:ext cx="553322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Спочатку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обчислимо у якому діапазоні результат цього виразу буде знаходитися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DE510-EEF3-CA75-40E6-B5693D6CD2B6}"/>
              </a:ext>
            </a:extLst>
          </p:cNvPr>
          <p:cNvSpPr/>
          <p:nvPr/>
        </p:nvSpPr>
        <p:spPr>
          <a:xfrm>
            <a:off x="1261872" y="2155370"/>
            <a:ext cx="988502" cy="3186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62432D-E981-DB19-067B-4FAB4A70939E}"/>
                  </a:ext>
                </a:extLst>
              </p:cNvPr>
              <p:cNvSpPr txBox="1"/>
              <p:nvPr/>
            </p:nvSpPr>
            <p:spPr>
              <a:xfrm>
                <a:off x="1261872" y="2840296"/>
                <a:ext cx="3903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62432D-E981-DB19-067B-4FAB4A70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840296"/>
                <a:ext cx="3903761" cy="276999"/>
              </a:xfrm>
              <a:prstGeom prst="rect">
                <a:avLst/>
              </a:prstGeom>
              <a:blipFill>
                <a:blip r:embed="rId3"/>
                <a:stretch>
                  <a:fillRect l="-781" r="-156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8F8EB-916D-B308-748B-DB2F0B9311C1}"/>
              </a:ext>
            </a:extLst>
          </p:cNvPr>
          <p:cNvCxnSpPr>
            <a:stCxn id="6" idx="2"/>
          </p:cNvCxnSpPr>
          <p:nvPr/>
        </p:nvCxnSpPr>
        <p:spPr>
          <a:xfrm>
            <a:off x="1756123" y="2474047"/>
            <a:ext cx="0" cy="3810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12321D-836E-61A2-79CA-759EF521E671}"/>
              </a:ext>
            </a:extLst>
          </p:cNvPr>
          <p:cNvSpPr txBox="1"/>
          <p:nvPr/>
        </p:nvSpPr>
        <p:spPr>
          <a:xfrm>
            <a:off x="5783282" y="2943552"/>
            <a:ext cx="5533228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Найбільше значення, яке ми можемо отримати з цього рівняння, це віднімання найбільшого значення в нашому діапазоні від найменшого значення 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6CA8D2-5F48-3199-39C0-AD816496FD6C}"/>
                  </a:ext>
                </a:extLst>
              </p:cNvPr>
              <p:cNvSpPr txBox="1"/>
              <p:nvPr/>
            </p:nvSpPr>
            <p:spPr>
              <a:xfrm>
                <a:off x="1122667" y="3402304"/>
                <a:ext cx="2091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−1 −(−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6CA8D2-5F48-3199-39C0-AD816496F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67" y="3402304"/>
                <a:ext cx="2091085" cy="276999"/>
              </a:xfrm>
              <a:prstGeom prst="rect">
                <a:avLst/>
              </a:prstGeom>
              <a:blipFill>
                <a:blip r:embed="rId4"/>
                <a:stretch>
                  <a:fillRect l="-1749" r="-349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8F1CB5-F4D3-7853-EACA-8F91BBE1AD23}"/>
              </a:ext>
            </a:extLst>
          </p:cNvPr>
          <p:cNvCxnSpPr>
            <a:cxnSpLocks/>
          </p:cNvCxnSpPr>
          <p:nvPr/>
        </p:nvCxnSpPr>
        <p:spPr>
          <a:xfrm flipH="1">
            <a:off x="1169719" y="3138268"/>
            <a:ext cx="115167" cy="3021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61DE80-E08B-03E6-B472-4E14AB5E5D62}"/>
              </a:ext>
            </a:extLst>
          </p:cNvPr>
          <p:cNvCxnSpPr>
            <a:cxnSpLocks/>
          </p:cNvCxnSpPr>
          <p:nvPr/>
        </p:nvCxnSpPr>
        <p:spPr>
          <a:xfrm>
            <a:off x="1537855" y="3117295"/>
            <a:ext cx="498763" cy="36624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94DDC4-808E-8DA6-4617-95BF0AB7479F}"/>
              </a:ext>
            </a:extLst>
          </p:cNvPr>
          <p:cNvCxnSpPr/>
          <p:nvPr/>
        </p:nvCxnSpPr>
        <p:spPr>
          <a:xfrm>
            <a:off x="2036618" y="3117295"/>
            <a:ext cx="670956" cy="2850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69E918-1EAC-AEB6-E960-442209E17C5E}"/>
                  </a:ext>
                </a:extLst>
              </p:cNvPr>
              <p:cNvSpPr txBox="1"/>
              <p:nvPr/>
            </p:nvSpPr>
            <p:spPr>
              <a:xfrm>
                <a:off x="1108801" y="3768553"/>
                <a:ext cx="1873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69E918-1EAC-AEB6-E960-442209E17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1" y="3768553"/>
                <a:ext cx="1873077" cy="276999"/>
              </a:xfrm>
              <a:prstGeom prst="rect">
                <a:avLst/>
              </a:prstGeom>
              <a:blipFill>
                <a:blip r:embed="rId5"/>
                <a:stretch>
                  <a:fillRect l="-651" r="-65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332DD4-2FF8-9E43-821D-7DC06A962A71}"/>
                  </a:ext>
                </a:extLst>
              </p:cNvPr>
              <p:cNvSpPr txBox="1"/>
              <p:nvPr/>
            </p:nvSpPr>
            <p:spPr>
              <a:xfrm>
                <a:off x="2981878" y="3763625"/>
                <a:ext cx="9124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332DD4-2FF8-9E43-821D-7DC06A96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78" y="3763625"/>
                <a:ext cx="912493" cy="276999"/>
              </a:xfrm>
              <a:prstGeom prst="rect">
                <a:avLst/>
              </a:prstGeom>
              <a:blipFill>
                <a:blip r:embed="rId6"/>
                <a:stretch>
                  <a:fillRect l="-1333" r="-5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11F431F-BC5E-0236-0645-1125601D64DF}"/>
              </a:ext>
            </a:extLst>
          </p:cNvPr>
          <p:cNvSpPr txBox="1"/>
          <p:nvPr/>
        </p:nvSpPr>
        <p:spPr>
          <a:xfrm>
            <a:off x="5783282" y="4109171"/>
            <a:ext cx="5533227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можемо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обчислити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протилежну заміну, щоб знайти найбільше від’ємне значення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94723-C23E-41B8-9D9D-5986CE85A4FF}"/>
                  </a:ext>
                </a:extLst>
              </p:cNvPr>
              <p:cNvSpPr txBox="1"/>
              <p:nvPr/>
            </p:nvSpPr>
            <p:spPr>
              <a:xfrm>
                <a:off x="1122667" y="4782875"/>
                <a:ext cx="2039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094723-C23E-41B8-9D9D-5986CE85A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67" y="4782875"/>
                <a:ext cx="2039789" cy="276999"/>
              </a:xfrm>
              <a:prstGeom prst="rect">
                <a:avLst/>
              </a:prstGeom>
              <a:blipFill>
                <a:blip r:embed="rId7"/>
                <a:stretch>
                  <a:fillRect r="-328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05BDA4-65D1-D580-F99D-4DACB6D1509B}"/>
                  </a:ext>
                </a:extLst>
              </p:cNvPr>
              <p:cNvSpPr txBox="1"/>
              <p:nvPr/>
            </p:nvSpPr>
            <p:spPr>
              <a:xfrm>
                <a:off x="1108801" y="5163968"/>
                <a:ext cx="2084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05BDA4-65D1-D580-F99D-4DACB6D1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1" y="5163968"/>
                <a:ext cx="2084673" cy="276999"/>
              </a:xfrm>
              <a:prstGeom prst="rect">
                <a:avLst/>
              </a:prstGeom>
              <a:blipFill>
                <a:blip r:embed="rId8"/>
                <a:stretch>
                  <a:fillRect l="-585" r="-175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58C86E-7431-384A-85B5-DDA8816AB212}"/>
                  </a:ext>
                </a:extLst>
              </p:cNvPr>
              <p:cNvSpPr txBox="1"/>
              <p:nvPr/>
            </p:nvSpPr>
            <p:spPr>
              <a:xfrm>
                <a:off x="3211434" y="5159040"/>
                <a:ext cx="1124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58C86E-7431-384A-85B5-DDA8816A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434" y="5159040"/>
                <a:ext cx="1124089" cy="276999"/>
              </a:xfrm>
              <a:prstGeom prst="rect">
                <a:avLst/>
              </a:prstGeom>
              <a:blipFill>
                <a:blip r:embed="rId9"/>
                <a:stretch>
                  <a:fillRect l="-1630" r="-380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83C6D1-A217-3C94-5692-909028372EED}"/>
                  </a:ext>
                </a:extLst>
              </p:cNvPr>
              <p:cNvSpPr txBox="1"/>
              <p:nvPr/>
            </p:nvSpPr>
            <p:spPr>
              <a:xfrm>
                <a:off x="4353483" y="5159039"/>
                <a:ext cx="1316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83C6D1-A217-3C94-5692-90902837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83" y="5159039"/>
                <a:ext cx="1316451" cy="276999"/>
              </a:xfrm>
              <a:prstGeom prst="rect">
                <a:avLst/>
              </a:prstGeom>
              <a:blipFill>
                <a:blip r:embed="rId10"/>
                <a:stretch>
                  <a:fillRect l="-926" r="-555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104C62-8DB4-3176-6B67-07CCC041694A}"/>
                  </a:ext>
                </a:extLst>
              </p:cNvPr>
              <p:cNvSpPr txBox="1"/>
              <p:nvPr/>
            </p:nvSpPr>
            <p:spPr>
              <a:xfrm>
                <a:off x="1108801" y="5709583"/>
                <a:ext cx="3257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104C62-8DB4-3176-6B67-07CCC041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01" y="5709583"/>
                <a:ext cx="3257943" cy="276999"/>
              </a:xfrm>
              <a:prstGeom prst="rect">
                <a:avLst/>
              </a:prstGeom>
              <a:blipFill>
                <a:blip r:embed="rId11"/>
                <a:stretch>
                  <a:fillRect l="-562" r="-206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91C24A8-C5F3-BF9D-9B9F-55BEEBFCC2E5}"/>
              </a:ext>
            </a:extLst>
          </p:cNvPr>
          <p:cNvSpPr/>
          <p:nvPr/>
        </p:nvSpPr>
        <p:spPr>
          <a:xfrm>
            <a:off x="4385129" y="5655071"/>
            <a:ext cx="2217644" cy="3860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2C0D9E-CD72-DAE6-FFE2-1B1EE0D415BC}"/>
              </a:ext>
            </a:extLst>
          </p:cNvPr>
          <p:cNvSpPr txBox="1"/>
          <p:nvPr/>
        </p:nvSpPr>
        <p:spPr>
          <a:xfrm>
            <a:off x="5783282" y="4895175"/>
            <a:ext cx="3166753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знайшли діапазон виходів для нашого віднімання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B7BACD-EB8C-26F3-B210-B22050BC1E46}"/>
              </a:ext>
            </a:extLst>
          </p:cNvPr>
          <p:cNvSpPr/>
          <p:nvPr/>
        </p:nvSpPr>
        <p:spPr>
          <a:xfrm>
            <a:off x="4150468" y="2832286"/>
            <a:ext cx="961857" cy="2850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0F34B-AB5B-8955-E03F-5DD2A6A1571B}"/>
              </a:ext>
            </a:extLst>
          </p:cNvPr>
          <p:cNvSpPr/>
          <p:nvPr/>
        </p:nvSpPr>
        <p:spPr>
          <a:xfrm>
            <a:off x="1288518" y="2848299"/>
            <a:ext cx="249338" cy="2850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ED997F-2BDD-7B30-1FE7-51C0C4894201}"/>
              </a:ext>
            </a:extLst>
          </p:cNvPr>
          <p:cNvSpPr/>
          <p:nvPr/>
        </p:nvSpPr>
        <p:spPr>
          <a:xfrm>
            <a:off x="1780411" y="2843713"/>
            <a:ext cx="268877" cy="28500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64A93A-34A1-4735-B63F-80CA09429BEA}"/>
              </a:ext>
            </a:extLst>
          </p:cNvPr>
          <p:cNvSpPr/>
          <p:nvPr/>
        </p:nvSpPr>
        <p:spPr>
          <a:xfrm>
            <a:off x="3433954" y="2835504"/>
            <a:ext cx="716514" cy="28500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EAAD4-CB7D-BDC1-8A2B-F0E2806AB2EB}"/>
                  </a:ext>
                </a:extLst>
              </p:cNvPr>
              <p:cNvSpPr txBox="1"/>
              <p:nvPr/>
            </p:nvSpPr>
            <p:spPr>
              <a:xfrm>
                <a:off x="1261872" y="4237993"/>
                <a:ext cx="3903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EAAD4-CB7D-BDC1-8A2B-F0E2806A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237993"/>
                <a:ext cx="3903761" cy="276999"/>
              </a:xfrm>
              <a:prstGeom prst="rect">
                <a:avLst/>
              </a:prstGeom>
              <a:blipFill>
                <a:blip r:embed="rId12"/>
                <a:stretch>
                  <a:fillRect l="-781" r="-1563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318731C-3B3F-DCC4-B9B9-FBEEE97EC89D}"/>
              </a:ext>
            </a:extLst>
          </p:cNvPr>
          <p:cNvSpPr/>
          <p:nvPr/>
        </p:nvSpPr>
        <p:spPr>
          <a:xfrm>
            <a:off x="4150468" y="4236468"/>
            <a:ext cx="961857" cy="28500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1CC25-E8A4-CEB8-CBBB-411494176A4A}"/>
              </a:ext>
            </a:extLst>
          </p:cNvPr>
          <p:cNvSpPr/>
          <p:nvPr/>
        </p:nvSpPr>
        <p:spPr>
          <a:xfrm>
            <a:off x="1288518" y="4258966"/>
            <a:ext cx="249338" cy="2850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D77CB-C90F-470E-85F9-CC63D3A4EBC5}"/>
              </a:ext>
            </a:extLst>
          </p:cNvPr>
          <p:cNvSpPr/>
          <p:nvPr/>
        </p:nvSpPr>
        <p:spPr>
          <a:xfrm>
            <a:off x="1780411" y="4254380"/>
            <a:ext cx="268877" cy="28500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CE5FEE-470B-0F26-18A6-C113B4939C61}"/>
              </a:ext>
            </a:extLst>
          </p:cNvPr>
          <p:cNvSpPr/>
          <p:nvPr/>
        </p:nvSpPr>
        <p:spPr>
          <a:xfrm>
            <a:off x="3433954" y="4233201"/>
            <a:ext cx="716514" cy="2850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EB70E9-B770-F4D0-EA16-AE33BD01978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80411" y="4529852"/>
            <a:ext cx="362151" cy="25302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924FDB-66C8-7369-BF2E-A0307FBBF4FA}"/>
              </a:ext>
            </a:extLst>
          </p:cNvPr>
          <p:cNvCxnSpPr>
            <a:cxnSpLocks/>
          </p:cNvCxnSpPr>
          <p:nvPr/>
        </p:nvCxnSpPr>
        <p:spPr>
          <a:xfrm>
            <a:off x="1385439" y="4545104"/>
            <a:ext cx="86680" cy="252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F77B8C-6F46-526C-C881-F5360C9C0A8E}"/>
              </a:ext>
            </a:extLst>
          </p:cNvPr>
          <p:cNvCxnSpPr>
            <a:cxnSpLocks/>
          </p:cNvCxnSpPr>
          <p:nvPr/>
        </p:nvCxnSpPr>
        <p:spPr>
          <a:xfrm>
            <a:off x="2045339" y="4537293"/>
            <a:ext cx="982945" cy="2699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662AD21-09F2-E455-0AE3-859AD26AAC8B}"/>
              </a:ext>
            </a:extLst>
          </p:cNvPr>
          <p:cNvSpPr/>
          <p:nvPr/>
        </p:nvSpPr>
        <p:spPr>
          <a:xfrm>
            <a:off x="3193474" y="3711581"/>
            <a:ext cx="716514" cy="394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9AC564-B9BB-7902-E63C-7AA91EFB87E3}"/>
              </a:ext>
            </a:extLst>
          </p:cNvPr>
          <p:cNvSpPr/>
          <p:nvPr/>
        </p:nvSpPr>
        <p:spPr>
          <a:xfrm>
            <a:off x="4575922" y="5100428"/>
            <a:ext cx="1094012" cy="394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739595-A038-822C-BFD9-F8E475A2C434}"/>
                  </a:ext>
                </a:extLst>
              </p:cNvPr>
              <p:cNvSpPr txBox="1"/>
              <p:nvPr/>
            </p:nvSpPr>
            <p:spPr>
              <a:xfrm>
                <a:off x="4408109" y="5709583"/>
                <a:ext cx="2171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739595-A038-822C-BFD9-F8E475A2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109" y="5709583"/>
                <a:ext cx="2171685" cy="276999"/>
              </a:xfrm>
              <a:prstGeom prst="rect">
                <a:avLst/>
              </a:prstGeom>
              <a:blipFill>
                <a:blip r:embed="rId13"/>
                <a:stretch>
                  <a:fillRect l="-1124" r="-196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4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11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" grpId="0" animBg="1"/>
      <p:bldP spid="3" grpId="1" animBg="1"/>
      <p:bldP spid="8" grpId="0" animBg="1"/>
      <p:bldP spid="8" grpId="1" animBg="1"/>
      <p:bldP spid="12" grpId="0" animBg="1"/>
      <p:bldP spid="12" grpId="1" animBg="1"/>
      <p:bldP spid="15" grpId="0" animBg="1"/>
      <p:bldP spid="15" grpId="1" animBg="1"/>
      <p:bldP spid="16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3" grpId="0" animBg="1"/>
      <p:bldP spid="33" grpId="1" animBg="1"/>
      <p:bldP spid="43" grpId="0" animBg="1"/>
      <p:bldP spid="44" grpId="0" animBg="1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DFF7-EA21-4753-4945-6A3CBC08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83176-5E3D-0464-4F9D-0BC9CA5D361D}"/>
                  </a:ext>
                </a:extLst>
              </p:cNvPr>
              <p:cNvSpPr txBox="1"/>
              <p:nvPr/>
            </p:nvSpPr>
            <p:spPr>
              <a:xfrm>
                <a:off x="1261872" y="1917865"/>
                <a:ext cx="42070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83176-5E3D-0464-4F9D-0BC9CA5D3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917865"/>
                <a:ext cx="4207049" cy="318677"/>
              </a:xfrm>
              <a:prstGeom prst="rect">
                <a:avLst/>
              </a:prstGeom>
              <a:blipFill>
                <a:blip r:embed="rId2"/>
                <a:stretch>
                  <a:fillRect r="-15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C79AA-8344-3EF9-1A82-4CDD20F4F0F1}"/>
                  </a:ext>
                </a:extLst>
              </p:cNvPr>
              <p:cNvSpPr txBox="1"/>
              <p:nvPr/>
            </p:nvSpPr>
            <p:spPr>
              <a:xfrm>
                <a:off x="5936121" y="1938703"/>
                <a:ext cx="1907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C79AA-8344-3EF9-1A82-4CDD20F4F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21" y="1938703"/>
                <a:ext cx="1907189" cy="276999"/>
              </a:xfrm>
              <a:prstGeom prst="rect">
                <a:avLst/>
              </a:prstGeom>
              <a:blipFill>
                <a:blip r:embed="rId3"/>
                <a:stretch>
                  <a:fillRect r="-19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2C3A516-4531-965B-107F-A97A75AEA12F}"/>
              </a:ext>
            </a:extLst>
          </p:cNvPr>
          <p:cNvSpPr txBox="1"/>
          <p:nvPr/>
        </p:nvSpPr>
        <p:spPr>
          <a:xfrm>
            <a:off x="6145480" y="2404753"/>
            <a:ext cx="480903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Тепер, можемо включати множення термінів та обчислити результатний діапазон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BB66DD-4391-2A95-9DB9-C0D1FAE268B2}"/>
              </a:ext>
            </a:extLst>
          </p:cNvPr>
          <p:cNvSpPr/>
          <p:nvPr/>
        </p:nvSpPr>
        <p:spPr>
          <a:xfrm>
            <a:off x="1193470" y="1834738"/>
            <a:ext cx="2090057" cy="457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405D38-0D70-9752-AB5F-CEB656C995E7}"/>
                  </a:ext>
                </a:extLst>
              </p:cNvPr>
              <p:cNvSpPr txBox="1"/>
              <p:nvPr/>
            </p:nvSpPr>
            <p:spPr>
              <a:xfrm>
                <a:off x="1161536" y="2568579"/>
                <a:ext cx="215392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405D38-0D70-9752-AB5F-CEB656C99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36" y="2568579"/>
                <a:ext cx="2153923" cy="318677"/>
              </a:xfrm>
              <a:prstGeom prst="rect">
                <a:avLst/>
              </a:prstGeom>
              <a:blipFill>
                <a:blip r:embed="rId4"/>
                <a:stretch>
                  <a:fillRect l="-3116" r="-3399"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53341-C903-9941-E390-BE23F9D55E55}"/>
                  </a:ext>
                </a:extLst>
              </p:cNvPr>
              <p:cNvSpPr txBox="1"/>
              <p:nvPr/>
            </p:nvSpPr>
            <p:spPr>
              <a:xfrm>
                <a:off x="3283527" y="2589417"/>
                <a:ext cx="250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≤|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353341-C903-9941-E390-BE23F9D55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2589417"/>
                <a:ext cx="2506776" cy="276999"/>
              </a:xfrm>
              <a:prstGeom prst="rect">
                <a:avLst/>
              </a:prstGeom>
              <a:blipFill>
                <a:blip r:embed="rId5"/>
                <a:stretch>
                  <a:fillRect l="-1703" r="-292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E169B1-5910-33D7-BEDE-81AB49177040}"/>
                  </a:ext>
                </a:extLst>
              </p:cNvPr>
              <p:cNvSpPr txBox="1"/>
              <p:nvPr/>
            </p:nvSpPr>
            <p:spPr>
              <a:xfrm>
                <a:off x="3283527" y="2971106"/>
                <a:ext cx="1985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E169B1-5910-33D7-BEDE-81AB4917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2971106"/>
                <a:ext cx="1985287" cy="276999"/>
              </a:xfrm>
              <a:prstGeom prst="rect">
                <a:avLst/>
              </a:prstGeom>
              <a:blipFill>
                <a:blip r:embed="rId6"/>
                <a:stretch>
                  <a:fillRect l="-615" r="-369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CEA80-040C-B943-8034-DCE2F9DFD9F6}"/>
                  </a:ext>
                </a:extLst>
              </p:cNvPr>
              <p:cNvSpPr txBox="1"/>
              <p:nvPr/>
            </p:nvSpPr>
            <p:spPr>
              <a:xfrm>
                <a:off x="3283527" y="3332897"/>
                <a:ext cx="1249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BCEA80-040C-B943-8034-DCE2F9DF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3332897"/>
                <a:ext cx="1249894" cy="276999"/>
              </a:xfrm>
              <a:prstGeom prst="rect">
                <a:avLst/>
              </a:prstGeom>
              <a:blipFill>
                <a:blip r:embed="rId7"/>
                <a:stretch>
                  <a:fillRect l="-1463" r="-9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AC1EF-AD70-F8F6-1C04-DCD08333FB8C}"/>
                  </a:ext>
                </a:extLst>
              </p:cNvPr>
              <p:cNvSpPr txBox="1"/>
              <p:nvPr/>
            </p:nvSpPr>
            <p:spPr>
              <a:xfrm>
                <a:off x="8007754" y="1914952"/>
                <a:ext cx="195688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AC1EF-AD70-F8F6-1C04-DCD08333F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754" y="1914952"/>
                <a:ext cx="1956881" cy="318677"/>
              </a:xfrm>
              <a:prstGeom prst="rect">
                <a:avLst/>
              </a:prstGeom>
              <a:blipFill>
                <a:blip r:embed="rId8"/>
                <a:stretch>
                  <a:fillRect r="-186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9806C0-7222-B0D1-7DCD-CC7E181D5CA7}"/>
                  </a:ext>
                </a:extLst>
              </p:cNvPr>
              <p:cNvSpPr txBox="1"/>
              <p:nvPr/>
            </p:nvSpPr>
            <p:spPr>
              <a:xfrm>
                <a:off x="1134090" y="3839364"/>
                <a:ext cx="3415698" cy="304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9806C0-7222-B0D1-7DCD-CC7E181D5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90" y="3839364"/>
                <a:ext cx="3415698" cy="304442"/>
              </a:xfrm>
              <a:prstGeom prst="rect">
                <a:avLst/>
              </a:prstGeom>
              <a:blipFill>
                <a:blip r:embed="rId9"/>
                <a:stretch>
                  <a:fillRect l="-142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BC88C52-3A63-A1B3-ED2C-6097231FAF7D}"/>
              </a:ext>
            </a:extLst>
          </p:cNvPr>
          <p:cNvSpPr/>
          <p:nvPr/>
        </p:nvSpPr>
        <p:spPr>
          <a:xfrm>
            <a:off x="7127132" y="1914952"/>
            <a:ext cx="716178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71A24B-4C44-149F-40FB-F459B14E8EF8}"/>
              </a:ext>
            </a:extLst>
          </p:cNvPr>
          <p:cNvSpPr/>
          <p:nvPr/>
        </p:nvSpPr>
        <p:spPr>
          <a:xfrm>
            <a:off x="9248457" y="1914952"/>
            <a:ext cx="716178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CEC85-4766-F6FE-72AA-2DC12648FF3D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2238498" y="2291938"/>
            <a:ext cx="1" cy="276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2E935F-2FE3-E0A0-B46A-3E0B26096240}"/>
              </a:ext>
            </a:extLst>
          </p:cNvPr>
          <p:cNvSpPr/>
          <p:nvPr/>
        </p:nvSpPr>
        <p:spPr>
          <a:xfrm>
            <a:off x="3479202" y="1834738"/>
            <a:ext cx="2057532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9C99A6-D93D-E14D-9E91-51C5D6C11C51}"/>
              </a:ext>
            </a:extLst>
          </p:cNvPr>
          <p:cNvSpPr/>
          <p:nvPr/>
        </p:nvSpPr>
        <p:spPr>
          <a:xfrm>
            <a:off x="1125536" y="3762985"/>
            <a:ext cx="2153923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6" grpId="0"/>
      <p:bldP spid="17" grpId="0" animBg="1"/>
      <p:bldP spid="17" grpId="1" animBg="1"/>
      <p:bldP spid="18" grpId="0" animBg="1"/>
      <p:bldP spid="18" grpId="1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DFF7-EA21-4753-4945-6A3CBC08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C79AA-8344-3EF9-1A82-4CDD20F4F0F1}"/>
                  </a:ext>
                </a:extLst>
              </p:cNvPr>
              <p:cNvSpPr txBox="1"/>
              <p:nvPr/>
            </p:nvSpPr>
            <p:spPr>
              <a:xfrm>
                <a:off x="5936121" y="1938703"/>
                <a:ext cx="3415698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5C79AA-8344-3EF9-1A82-4CDD20F4F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21" y="1938703"/>
                <a:ext cx="3415698" cy="318677"/>
              </a:xfrm>
              <a:prstGeom prst="rect">
                <a:avLst/>
              </a:prstGeom>
              <a:blipFill>
                <a:blip r:embed="rId2"/>
                <a:stretch>
                  <a:fillRect l="-16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C5C002-3F93-BC74-F7C4-EEB93B1795B0}"/>
              </a:ext>
            </a:extLst>
          </p:cNvPr>
          <p:cNvSpPr txBox="1"/>
          <p:nvPr/>
        </p:nvSpPr>
        <p:spPr>
          <a:xfrm>
            <a:off x="5980253" y="2828835"/>
            <a:ext cx="4922323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Тепер можемо обєднати наші результати для повного рівняння. Спочатку, обчислюємо найбільше значення що можемо отримати від рівняння ребра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35451-C160-50E7-A0EF-0FC9010BC4F3}"/>
                  </a:ext>
                </a:extLst>
              </p:cNvPr>
              <p:cNvSpPr txBox="1"/>
              <p:nvPr/>
            </p:nvSpPr>
            <p:spPr>
              <a:xfrm>
                <a:off x="1161536" y="2011229"/>
                <a:ext cx="42070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35451-C160-50E7-A0EF-0FC9010B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36" y="2011229"/>
                <a:ext cx="4207049" cy="318677"/>
              </a:xfrm>
              <a:prstGeom prst="rect">
                <a:avLst/>
              </a:prstGeom>
              <a:blipFill>
                <a:blip r:embed="rId3"/>
                <a:stretch>
                  <a:fillRect r="-15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EC3C0-1AEF-3690-4A0A-76D8DC8B8F01}"/>
                  </a:ext>
                </a:extLst>
              </p:cNvPr>
              <p:cNvSpPr txBox="1"/>
              <p:nvPr/>
            </p:nvSpPr>
            <p:spPr>
              <a:xfrm>
                <a:off x="1453135" y="2478325"/>
                <a:ext cx="2602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EC3C0-1AEF-3690-4A0A-76D8DC8B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35" y="2478325"/>
                <a:ext cx="2602379" cy="276999"/>
              </a:xfrm>
              <a:prstGeom prst="rect">
                <a:avLst/>
              </a:prstGeom>
              <a:blipFill>
                <a:blip r:embed="rId4"/>
                <a:stretch>
                  <a:fillRect r="-281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11CCC1-C43C-A311-C271-B20DB0413519}"/>
              </a:ext>
            </a:extLst>
          </p:cNvPr>
          <p:cNvSpPr/>
          <p:nvPr/>
        </p:nvSpPr>
        <p:spPr>
          <a:xfrm>
            <a:off x="1161536" y="2011229"/>
            <a:ext cx="1991363" cy="3186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1D0297-B9A0-D31C-49A6-A1B15AB4E55F}"/>
              </a:ext>
            </a:extLst>
          </p:cNvPr>
          <p:cNvSpPr/>
          <p:nvPr/>
        </p:nvSpPr>
        <p:spPr>
          <a:xfrm>
            <a:off x="1434670" y="2478325"/>
            <a:ext cx="1053212" cy="3186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89D6B-45CC-9D52-0374-D24678571A92}"/>
              </a:ext>
            </a:extLst>
          </p:cNvPr>
          <p:cNvSpPr/>
          <p:nvPr/>
        </p:nvSpPr>
        <p:spPr>
          <a:xfrm>
            <a:off x="2704180" y="2478324"/>
            <a:ext cx="1351333" cy="3186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BF5CAE-E2E6-E444-1E95-A8178CA869B0}"/>
              </a:ext>
            </a:extLst>
          </p:cNvPr>
          <p:cNvSpPr/>
          <p:nvPr/>
        </p:nvSpPr>
        <p:spPr>
          <a:xfrm>
            <a:off x="3377222" y="2011228"/>
            <a:ext cx="1991363" cy="3186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E02F07-8870-A12B-116A-DB8391BE58D2}"/>
                  </a:ext>
                </a:extLst>
              </p:cNvPr>
              <p:cNvSpPr txBox="1"/>
              <p:nvPr/>
            </p:nvSpPr>
            <p:spPr>
              <a:xfrm>
                <a:off x="1434669" y="2945420"/>
                <a:ext cx="2435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E02F07-8870-A12B-116A-DB8391BE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69" y="2945420"/>
                <a:ext cx="2435667" cy="276999"/>
              </a:xfrm>
              <a:prstGeom prst="rect">
                <a:avLst/>
              </a:prstGeom>
              <a:blipFill>
                <a:blip r:embed="rId5"/>
                <a:stretch>
                  <a:fillRect l="-250" r="-5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A83641-908A-E0BB-DB1E-B241C764545E}"/>
                  </a:ext>
                </a:extLst>
              </p:cNvPr>
              <p:cNvSpPr txBox="1"/>
              <p:nvPr/>
            </p:nvSpPr>
            <p:spPr>
              <a:xfrm>
                <a:off x="3870336" y="2943751"/>
                <a:ext cx="1378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A83641-908A-E0BB-DB1E-B241C764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336" y="2943751"/>
                <a:ext cx="1378133" cy="276999"/>
              </a:xfrm>
              <a:prstGeom prst="rect">
                <a:avLst/>
              </a:prstGeom>
              <a:blipFill>
                <a:blip r:embed="rId6"/>
                <a:stretch>
                  <a:fillRect l="-1327" r="-88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58B6069-9273-9243-3D91-43FD57907878}"/>
              </a:ext>
            </a:extLst>
          </p:cNvPr>
          <p:cNvSpPr txBox="1"/>
          <p:nvPr/>
        </p:nvSpPr>
        <p:spPr>
          <a:xfrm>
            <a:off x="5980253" y="4138954"/>
            <a:ext cx="493225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Той самий процес використовуємо, щоб знайти найменше значення що можемо отримати від рівняння ребра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353A74-B1AC-F80E-F47E-E1BC518F36CB}"/>
                  </a:ext>
                </a:extLst>
              </p:cNvPr>
              <p:cNvSpPr txBox="1"/>
              <p:nvPr/>
            </p:nvSpPr>
            <p:spPr>
              <a:xfrm>
                <a:off x="3917664" y="4199070"/>
                <a:ext cx="1551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353A74-B1AC-F80E-F47E-E1BC518F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64" y="4199070"/>
                <a:ext cx="1551257" cy="276999"/>
              </a:xfrm>
              <a:prstGeom prst="rect">
                <a:avLst/>
              </a:prstGeom>
              <a:blipFill>
                <a:blip r:embed="rId7"/>
                <a:stretch>
                  <a:fillRect l="-1181" r="-78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7272C08-5F72-1ACD-2365-8CD66F48991B}"/>
              </a:ext>
            </a:extLst>
          </p:cNvPr>
          <p:cNvSpPr/>
          <p:nvPr/>
        </p:nvSpPr>
        <p:spPr>
          <a:xfrm>
            <a:off x="4055514" y="2902073"/>
            <a:ext cx="1269518" cy="3718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9ECCE-6DFD-2D87-96BA-681B3EF13DB1}"/>
                  </a:ext>
                </a:extLst>
              </p:cNvPr>
              <p:cNvSpPr txBox="1"/>
              <p:nvPr/>
            </p:nvSpPr>
            <p:spPr>
              <a:xfrm>
                <a:off x="5936121" y="2345422"/>
                <a:ext cx="3415698" cy="304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39ECCE-6DFD-2D87-96BA-681B3EF13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21" y="2345422"/>
                <a:ext cx="3415698" cy="304442"/>
              </a:xfrm>
              <a:prstGeom prst="rect">
                <a:avLst/>
              </a:prstGeom>
              <a:blipFill>
                <a:blip r:embed="rId8"/>
                <a:stretch>
                  <a:fillRect l="-142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878B21-5900-88D3-1397-973BC412BCED}"/>
                  </a:ext>
                </a:extLst>
              </p:cNvPr>
              <p:cNvSpPr txBox="1"/>
              <p:nvPr/>
            </p:nvSpPr>
            <p:spPr>
              <a:xfrm>
                <a:off x="1161535" y="3717315"/>
                <a:ext cx="42070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878B21-5900-88D3-1397-973BC412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35" y="3717315"/>
                <a:ext cx="4207049" cy="318677"/>
              </a:xfrm>
              <a:prstGeom prst="rect">
                <a:avLst/>
              </a:prstGeom>
              <a:blipFill>
                <a:blip r:embed="rId9"/>
                <a:stretch>
                  <a:fillRect r="-15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11C77E-3891-C6DB-DD9A-5CBC1B45DB39}"/>
                  </a:ext>
                </a:extLst>
              </p:cNvPr>
              <p:cNvSpPr txBox="1"/>
              <p:nvPr/>
            </p:nvSpPr>
            <p:spPr>
              <a:xfrm>
                <a:off x="1453134" y="4184411"/>
                <a:ext cx="2410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11C77E-3891-C6DB-DD9A-5CBC1B45D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34" y="4184411"/>
                <a:ext cx="2410019" cy="276999"/>
              </a:xfrm>
              <a:prstGeom prst="rect">
                <a:avLst/>
              </a:prstGeom>
              <a:blipFill>
                <a:blip r:embed="rId10"/>
                <a:stretch>
                  <a:fillRect r="-25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6C23F0B-79CE-9183-17B5-6976DC6688BE}"/>
              </a:ext>
            </a:extLst>
          </p:cNvPr>
          <p:cNvSpPr/>
          <p:nvPr/>
        </p:nvSpPr>
        <p:spPr>
          <a:xfrm>
            <a:off x="1161535" y="3717315"/>
            <a:ext cx="1991363" cy="3186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D92A4D-7B71-93B6-164B-01C994F0C67F}"/>
              </a:ext>
            </a:extLst>
          </p:cNvPr>
          <p:cNvSpPr/>
          <p:nvPr/>
        </p:nvSpPr>
        <p:spPr>
          <a:xfrm>
            <a:off x="1434668" y="4184411"/>
            <a:ext cx="1195715" cy="3186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A6186-FA5D-5258-5298-FDEBE3DBCA00}"/>
              </a:ext>
            </a:extLst>
          </p:cNvPr>
          <p:cNvSpPr/>
          <p:nvPr/>
        </p:nvSpPr>
        <p:spPr>
          <a:xfrm>
            <a:off x="2859798" y="4184410"/>
            <a:ext cx="1003356" cy="3186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BA4D9-04CB-3C3E-59D0-361717430523}"/>
              </a:ext>
            </a:extLst>
          </p:cNvPr>
          <p:cNvSpPr/>
          <p:nvPr/>
        </p:nvSpPr>
        <p:spPr>
          <a:xfrm>
            <a:off x="3377221" y="3717314"/>
            <a:ext cx="1991363" cy="3186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506197-782C-1624-6831-1EE1DBFFF403}"/>
              </a:ext>
            </a:extLst>
          </p:cNvPr>
          <p:cNvSpPr/>
          <p:nvPr/>
        </p:nvSpPr>
        <p:spPr>
          <a:xfrm>
            <a:off x="3902923" y="4166513"/>
            <a:ext cx="1565997" cy="3718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A6E18A-DC72-4090-F203-87B7F1B15FCA}"/>
              </a:ext>
            </a:extLst>
          </p:cNvPr>
          <p:cNvSpPr/>
          <p:nvPr/>
        </p:nvSpPr>
        <p:spPr>
          <a:xfrm>
            <a:off x="8336478" y="1917865"/>
            <a:ext cx="1015341" cy="801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983EB5-C93C-8841-B83C-A0186B3F572B}"/>
                  </a:ext>
                </a:extLst>
              </p:cNvPr>
              <p:cNvSpPr txBox="1"/>
              <p:nvPr/>
            </p:nvSpPr>
            <p:spPr>
              <a:xfrm>
                <a:off x="990411" y="5509043"/>
                <a:ext cx="574548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983EB5-C93C-8841-B83C-A0186B3F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1" y="5509043"/>
                <a:ext cx="5745483" cy="318677"/>
              </a:xfrm>
              <a:prstGeom prst="rect">
                <a:avLst/>
              </a:prstGeom>
              <a:blipFill>
                <a:blip r:embed="rId11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83084FE-F9BF-7917-39BE-16A2A54EB924}"/>
              </a:ext>
            </a:extLst>
          </p:cNvPr>
          <p:cNvSpPr/>
          <p:nvPr/>
        </p:nvSpPr>
        <p:spPr>
          <a:xfrm>
            <a:off x="926275" y="5423400"/>
            <a:ext cx="5907974" cy="555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 animBg="1"/>
      <p:bldP spid="37" grpId="0"/>
      <p:bldP spid="15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4" grpId="2" animBg="1"/>
      <p:bldP spid="24" grpId="3" animBg="1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C103-33B4-E890-89C6-97662B2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65D6-6900-B3DB-E9E7-8451A9A80E64}"/>
                  </a:ext>
                </a:extLst>
              </p:cNvPr>
              <p:cNvSpPr txBox="1"/>
              <p:nvPr/>
            </p:nvSpPr>
            <p:spPr>
              <a:xfrm>
                <a:off x="1062824" y="2090077"/>
                <a:ext cx="574548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F265D6-6900-B3DB-E9E7-8451A9A80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24" y="2090077"/>
                <a:ext cx="5745483" cy="318677"/>
              </a:xfrm>
              <a:prstGeom prst="rect">
                <a:avLst/>
              </a:prstGeom>
              <a:blipFill>
                <a:blip r:embed="rId2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4D68C-6328-39C9-7A85-C68431343214}"/>
                  </a:ext>
                </a:extLst>
              </p:cNvPr>
              <p:cNvSpPr txBox="1"/>
              <p:nvPr/>
            </p:nvSpPr>
            <p:spPr>
              <a:xfrm>
                <a:off x="1062824" y="2669009"/>
                <a:ext cx="3552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4D68C-6328-39C9-7A85-C68431343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24" y="2669009"/>
                <a:ext cx="3552960" cy="276999"/>
              </a:xfrm>
              <a:prstGeom prst="rect">
                <a:avLst/>
              </a:prstGeom>
              <a:blipFill>
                <a:blip r:embed="rId4"/>
                <a:stretch>
                  <a:fillRect l="-858" t="-2222" r="-171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AD0425-4F34-FD8E-0EBA-E7FE1D49B15D}"/>
                  </a:ext>
                </a:extLst>
              </p:cNvPr>
              <p:cNvSpPr txBox="1"/>
              <p:nvPr/>
            </p:nvSpPr>
            <p:spPr>
              <a:xfrm>
                <a:off x="2196917" y="3067763"/>
                <a:ext cx="13693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AD0425-4F34-FD8E-0EBA-E7FE1D49B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17" y="3067763"/>
                <a:ext cx="1369349" cy="276999"/>
              </a:xfrm>
              <a:prstGeom prst="rect">
                <a:avLst/>
              </a:prstGeom>
              <a:blipFill>
                <a:blip r:embed="rId5"/>
                <a:stretch>
                  <a:fillRect l="-3111" t="-2174" r="-53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621AB3-42CB-FBD6-8E74-234DF2D51203}"/>
              </a:ext>
            </a:extLst>
          </p:cNvPr>
          <p:cNvSpPr txBox="1"/>
          <p:nvPr/>
        </p:nvSpPr>
        <p:spPr>
          <a:xfrm>
            <a:off x="7546769" y="1971304"/>
            <a:ext cx="340774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Тепер будемо спрощувати праву сторону нашого рівняння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7AC46-2151-0014-EE50-4C198AB0EA24}"/>
                  </a:ext>
                </a:extLst>
              </p:cNvPr>
              <p:cNvSpPr txBox="1"/>
              <p:nvPr/>
            </p:nvSpPr>
            <p:spPr>
              <a:xfrm>
                <a:off x="4898571" y="2795807"/>
                <a:ext cx="6055941" cy="64633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можемо ігнорувати від’ємні</a:t>
                </a:r>
                <a:r>
                  <a:rPr lang="en-CA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бо коли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великий,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вони незначні порівняно 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7AC46-2151-0014-EE50-4C198AB0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1" y="2795807"/>
                <a:ext cx="6055941" cy="646331"/>
              </a:xfrm>
              <a:prstGeom prst="rect">
                <a:avLst/>
              </a:prstGeom>
              <a:blipFill>
                <a:blip r:embed="rId6"/>
                <a:stretch>
                  <a:fillRect l="-90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D0567-3D7D-7331-5A71-BA47D63E44FF}"/>
                  </a:ext>
                </a:extLst>
              </p:cNvPr>
              <p:cNvSpPr txBox="1"/>
              <p:nvPr/>
            </p:nvSpPr>
            <p:spPr>
              <a:xfrm>
                <a:off x="2196916" y="3466517"/>
                <a:ext cx="1268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D0567-3D7D-7331-5A71-BA47D63E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16" y="3466517"/>
                <a:ext cx="1268361" cy="276999"/>
              </a:xfrm>
              <a:prstGeom prst="rect">
                <a:avLst/>
              </a:prstGeom>
              <a:blipFill>
                <a:blip r:embed="rId7"/>
                <a:stretch>
                  <a:fillRect l="-3365" t="-4444" r="-384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13F509-D0B8-C191-8626-46662457CF0C}"/>
              </a:ext>
            </a:extLst>
          </p:cNvPr>
          <p:cNvSpPr/>
          <p:nvPr/>
        </p:nvSpPr>
        <p:spPr>
          <a:xfrm>
            <a:off x="5617029" y="2012868"/>
            <a:ext cx="1191278" cy="445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EEEE2-ED4D-C68C-2362-3219B8996506}"/>
              </a:ext>
            </a:extLst>
          </p:cNvPr>
          <p:cNvSpPr/>
          <p:nvPr/>
        </p:nvSpPr>
        <p:spPr>
          <a:xfrm>
            <a:off x="3051958" y="2669009"/>
            <a:ext cx="1050967" cy="3186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3E5F-98E7-9B08-6EC5-54BA9A2B208A}"/>
                  </a:ext>
                </a:extLst>
              </p:cNvPr>
              <p:cNvSpPr txBox="1"/>
              <p:nvPr/>
            </p:nvSpPr>
            <p:spPr>
              <a:xfrm>
                <a:off x="980916" y="4449247"/>
                <a:ext cx="523175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3E5F-98E7-9B08-6EC5-54BA9A2B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16" y="4449247"/>
                <a:ext cx="5231752" cy="318677"/>
              </a:xfrm>
              <a:prstGeom prst="rect">
                <a:avLst/>
              </a:prstGeom>
              <a:blipFill>
                <a:blip r:embed="rId8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5352A-4C15-55B4-F82E-D38EFAD257AA}"/>
                  </a:ext>
                </a:extLst>
              </p:cNvPr>
              <p:cNvSpPr txBox="1"/>
              <p:nvPr/>
            </p:nvSpPr>
            <p:spPr>
              <a:xfrm>
                <a:off x="2196915" y="3869365"/>
                <a:ext cx="8644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5352A-4C15-55B4-F82E-D38EFAD25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15" y="3869365"/>
                <a:ext cx="864404" cy="276999"/>
              </a:xfrm>
              <a:prstGeom prst="rect">
                <a:avLst/>
              </a:prstGeom>
              <a:blipFill>
                <a:blip r:embed="rId9"/>
                <a:stretch>
                  <a:fillRect l="-4930" t="-4444" r="-211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7CBF5F-6945-44BA-BAD5-ED636971EF51}"/>
                  </a:ext>
                </a:extLst>
              </p:cNvPr>
              <p:cNvSpPr txBox="1"/>
              <p:nvPr/>
            </p:nvSpPr>
            <p:spPr>
              <a:xfrm>
                <a:off x="4898571" y="3546199"/>
                <a:ext cx="6055941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Ми можемо ігнорувати -2, бо його вплив на наш вихід незначний, оскільки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 стає великим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7CBF5F-6945-44BA-BAD5-ED636971E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1" y="3546199"/>
                <a:ext cx="6055941" cy="646331"/>
              </a:xfrm>
              <a:prstGeom prst="rect">
                <a:avLst/>
              </a:prstGeom>
              <a:blipFill>
                <a:blip r:embed="rId10"/>
                <a:stretch>
                  <a:fillRect l="-90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232F6F03-9776-48CE-3039-06129764C105}"/>
              </a:ext>
            </a:extLst>
          </p:cNvPr>
          <p:cNvSpPr/>
          <p:nvPr/>
        </p:nvSpPr>
        <p:spPr>
          <a:xfrm>
            <a:off x="3061320" y="3465069"/>
            <a:ext cx="403958" cy="3186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7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12" grpId="0"/>
      <p:bldP spid="5" grpId="0" animBg="1"/>
      <p:bldP spid="8" grpId="0"/>
      <p:bldP spid="22" grpId="0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5D28-C94E-8325-5772-EF31E4A0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884CC-2EE3-984C-C13F-AC896900F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373685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Припустимо, що наш результат є 32-бітним цілим числом. Скільки бітів можуть мати наші вхідні дані, перш ніж ми можемо переповнити/недоповнити?</a:t>
                </a:r>
                <a:endParaRPr lang="en-CA" dirty="0"/>
              </a:p>
              <a:p>
                <a:r>
                  <a:rPr lang="ru-RU" dirty="0"/>
                  <a:t>Наші вхідні дані можуть зберігати до 15 бітів, перш ніж ми зможемо переповнити/</a:t>
                </a:r>
                <a:r>
                  <a:rPr lang="uk-UA" dirty="0"/>
                  <a:t>недоповнити </a:t>
                </a:r>
              </a:p>
              <a:p>
                <a:pPr lvl="1"/>
                <a:r>
                  <a:rPr lang="uk-UA" dirty="0"/>
                  <a:t>Це означає що буфер кадру може мати розмір аж до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16,384,16,38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884CC-2EE3-984C-C13F-AC896900F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373685" cy="4351337"/>
              </a:xfrm>
              <a:blipFill>
                <a:blip r:embed="rId2"/>
                <a:stretch>
                  <a:fillRect l="-279" t="-980"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C7B2D-CFF7-61E8-C81E-A2B6C80C9A8F}"/>
                  </a:ext>
                </a:extLst>
              </p:cNvPr>
              <p:cNvSpPr txBox="1"/>
              <p:nvPr/>
            </p:nvSpPr>
            <p:spPr>
              <a:xfrm>
                <a:off x="5991084" y="1828800"/>
                <a:ext cx="5231753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C7B2D-CFF7-61E8-C81E-A2B6C80C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84" y="1828800"/>
                <a:ext cx="5231753" cy="318677"/>
              </a:xfrm>
              <a:prstGeom prst="rect">
                <a:avLst/>
              </a:prstGeom>
              <a:blipFill>
                <a:blip r:embed="rId3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29BA4-184D-93A7-29F9-18D35A2F5FC4}"/>
                  </a:ext>
                </a:extLst>
              </p:cNvPr>
              <p:cNvSpPr txBox="1"/>
              <p:nvPr/>
            </p:nvSpPr>
            <p:spPr>
              <a:xfrm>
                <a:off x="7517817" y="2453614"/>
                <a:ext cx="2383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29BA4-184D-93A7-29F9-18D35A2F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817" y="2453614"/>
                <a:ext cx="2383217" cy="276999"/>
              </a:xfrm>
              <a:prstGeom prst="rect">
                <a:avLst/>
              </a:prstGeom>
              <a:blipFill>
                <a:blip r:embed="rId4"/>
                <a:stretch>
                  <a:fillRect l="-179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100509-1643-99C7-3D8D-9E813ADD233B}"/>
                  </a:ext>
                </a:extLst>
              </p:cNvPr>
              <p:cNvSpPr txBox="1"/>
              <p:nvPr/>
            </p:nvSpPr>
            <p:spPr>
              <a:xfrm>
                <a:off x="6847436" y="3789729"/>
                <a:ext cx="1549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⇒31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100509-1643-99C7-3D8D-9E813ADD2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36" y="3789729"/>
                <a:ext cx="1549720" cy="276999"/>
              </a:xfrm>
              <a:prstGeom prst="rect">
                <a:avLst/>
              </a:prstGeom>
              <a:blipFill>
                <a:blip r:embed="rId5"/>
                <a:stretch>
                  <a:fillRect l="-1969" r="-315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D5929-E724-6392-69E7-0FF6A1FD32A3}"/>
                  </a:ext>
                </a:extLst>
              </p:cNvPr>
              <p:cNvSpPr txBox="1"/>
              <p:nvPr/>
            </p:nvSpPr>
            <p:spPr>
              <a:xfrm>
                <a:off x="6859628" y="4161060"/>
                <a:ext cx="101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⇒15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D5929-E724-6392-69E7-0FF6A1FD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628" y="4161060"/>
                <a:ext cx="1017523" cy="276999"/>
              </a:xfrm>
              <a:prstGeom prst="rect">
                <a:avLst/>
              </a:prstGeom>
              <a:blipFill>
                <a:blip r:embed="rId6"/>
                <a:stretch>
                  <a:fillRect l="-2994" r="-419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B3AEF6-8A48-BA28-F2BA-4B9B54E447AB}"/>
                  </a:ext>
                </a:extLst>
              </p:cNvPr>
              <p:cNvSpPr txBox="1"/>
              <p:nvPr/>
            </p:nvSpPr>
            <p:spPr>
              <a:xfrm>
                <a:off x="6847436" y="3433145"/>
                <a:ext cx="1261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B3AEF6-8A48-BA28-F2BA-4B9B54E44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36" y="3433145"/>
                <a:ext cx="1261884" cy="276999"/>
              </a:xfrm>
              <a:prstGeom prst="rect">
                <a:avLst/>
              </a:prstGeom>
              <a:blipFill>
                <a:blip r:embed="rId7"/>
                <a:stretch>
                  <a:fillRect l="-3382" t="-2174" r="-144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035BD4-AF06-0D17-3914-D2B0A190483A}"/>
                  </a:ext>
                </a:extLst>
              </p:cNvPr>
              <p:cNvSpPr txBox="1"/>
              <p:nvPr/>
            </p:nvSpPr>
            <p:spPr>
              <a:xfrm>
                <a:off x="7517816" y="2807474"/>
                <a:ext cx="1399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035BD4-AF06-0D17-3914-D2B0A190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816" y="2807474"/>
                <a:ext cx="1399549" cy="276999"/>
              </a:xfrm>
              <a:prstGeom prst="rect">
                <a:avLst/>
              </a:prstGeom>
              <a:blipFill>
                <a:blip r:embed="rId8"/>
                <a:stretch>
                  <a:fillRect r="-8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3980A70-7163-3E3D-B8E5-D4572ABC96BC}"/>
              </a:ext>
            </a:extLst>
          </p:cNvPr>
          <p:cNvSpPr/>
          <p:nvPr/>
        </p:nvSpPr>
        <p:spPr>
          <a:xfrm>
            <a:off x="9378892" y="2453614"/>
            <a:ext cx="427838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556F49-2118-76C3-97E1-B9A2E681890D}"/>
              </a:ext>
            </a:extLst>
          </p:cNvPr>
          <p:cNvSpPr/>
          <p:nvPr/>
        </p:nvSpPr>
        <p:spPr>
          <a:xfrm>
            <a:off x="8489527" y="2790570"/>
            <a:ext cx="427838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A7658A-6A08-A0FB-C155-7C5BFD1B2151}"/>
              </a:ext>
            </a:extLst>
          </p:cNvPr>
          <p:cNvSpPr/>
          <p:nvPr/>
        </p:nvSpPr>
        <p:spPr>
          <a:xfrm>
            <a:off x="10588172" y="1828800"/>
            <a:ext cx="634665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4634F2-E160-369B-85C6-7A6C762F6B09}"/>
                  </a:ext>
                </a:extLst>
              </p:cNvPr>
              <p:cNvSpPr txBox="1"/>
              <p:nvPr/>
            </p:nvSpPr>
            <p:spPr>
              <a:xfrm>
                <a:off x="9008446" y="3744470"/>
                <a:ext cx="1834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4634F2-E160-369B-85C6-7A6C762F6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46" y="3744470"/>
                <a:ext cx="1834220" cy="276999"/>
              </a:xfrm>
              <a:prstGeom prst="rect">
                <a:avLst/>
              </a:prstGeom>
              <a:blipFill>
                <a:blip r:embed="rId9"/>
                <a:stretch>
                  <a:fillRect l="-1329" r="-199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68D6E7-397F-7269-08A2-87B4CAB9064F}"/>
                  </a:ext>
                </a:extLst>
              </p:cNvPr>
              <p:cNvSpPr txBox="1"/>
              <p:nvPr/>
            </p:nvSpPr>
            <p:spPr>
              <a:xfrm>
                <a:off x="9017789" y="4145958"/>
                <a:ext cx="130202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68D6E7-397F-7269-08A2-87B4CAB9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89" y="4145958"/>
                <a:ext cx="1302023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D1FAF-BDF5-FA0B-E76B-DD50C8DED7E5}"/>
                  </a:ext>
                </a:extLst>
              </p:cNvPr>
              <p:cNvSpPr txBox="1"/>
              <p:nvPr/>
            </p:nvSpPr>
            <p:spPr>
              <a:xfrm>
                <a:off x="9008446" y="3387886"/>
                <a:ext cx="1397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D1FAF-BDF5-FA0B-E76B-DD50C8DE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46" y="3387886"/>
                <a:ext cx="1397819" cy="276999"/>
              </a:xfrm>
              <a:prstGeom prst="rect">
                <a:avLst/>
              </a:prstGeom>
              <a:blipFill>
                <a:blip r:embed="rId11"/>
                <a:stretch>
                  <a:fillRect l="-3493" t="-2222" r="-8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9052F9F-2573-A902-BF20-D0DF3C7B40D8}"/>
              </a:ext>
            </a:extLst>
          </p:cNvPr>
          <p:cNvSpPr/>
          <p:nvPr/>
        </p:nvSpPr>
        <p:spPr>
          <a:xfrm>
            <a:off x="9006716" y="4101054"/>
            <a:ext cx="1399549" cy="6701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784DBD-4CF5-E513-ACC4-9BC9ABB5E08B}"/>
              </a:ext>
            </a:extLst>
          </p:cNvPr>
          <p:cNvSpPr/>
          <p:nvPr/>
        </p:nvSpPr>
        <p:spPr>
          <a:xfrm>
            <a:off x="6859628" y="3387886"/>
            <a:ext cx="355984" cy="3565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C5F523-7EFB-D206-477D-9CFA6F76C0A3}"/>
              </a:ext>
            </a:extLst>
          </p:cNvPr>
          <p:cNvSpPr/>
          <p:nvPr/>
        </p:nvSpPr>
        <p:spPr>
          <a:xfrm>
            <a:off x="7475132" y="3393352"/>
            <a:ext cx="634187" cy="3565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8" grpId="0"/>
      <p:bldP spid="21" grpId="0"/>
      <p:bldP spid="22" grpId="0" animBg="1"/>
      <p:bldP spid="22" grpId="1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A373-5AA2-4E89-9F94-01310E24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точності растеризатора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F3CC-3288-5FFE-A61F-A3A6943E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29463" cy="4351337"/>
          </a:xfrm>
        </p:spPr>
        <p:txBody>
          <a:bodyPr/>
          <a:lstStyle/>
          <a:p>
            <a:r>
              <a:rPr lang="uk-UA" dirty="0"/>
              <a:t>Ми знаємо що числа з рухомою комою мають 24 бітів точності, але якщо нам включати біт знаку, то вони більш менш представляють </a:t>
            </a:r>
            <a:r>
              <a:rPr lang="en-CA" dirty="0"/>
              <a:t>~25 </a:t>
            </a:r>
            <a:r>
              <a:rPr lang="uk-UA" dirty="0"/>
              <a:t>бітове ціле число</a:t>
            </a:r>
          </a:p>
          <a:p>
            <a:r>
              <a:rPr lang="uk-UA" dirty="0"/>
              <a:t>Ми будемо мати досить точності щоби обчислити пікселя якщо буфер кадру не більший як </a:t>
            </a:r>
            <a:r>
              <a:rPr lang="en-CA" dirty="0"/>
              <a:t>1023x1023</a:t>
            </a:r>
          </a:p>
          <a:p>
            <a:pPr lvl="1"/>
            <a:r>
              <a:rPr lang="uk-UA" dirty="0"/>
              <a:t>Після цього, ми будемо правильно обчислювати тільки для кожного другого пікселя, тоді четвертого, і.т.д</a:t>
            </a:r>
          </a:p>
          <a:p>
            <a:pPr lvl="1"/>
            <a:r>
              <a:rPr lang="uk-UA" dirty="0"/>
              <a:t>Це означає що ми можемо не правильно включати</a:t>
            </a:r>
            <a:r>
              <a:rPr lang="en-CA" dirty="0"/>
              <a:t>/</a:t>
            </a:r>
            <a:r>
              <a:rPr lang="uk-UA" dirty="0"/>
              <a:t>не включати пікселя у трикутника</a:t>
            </a:r>
            <a:endParaRPr lang="en-CA" dirty="0"/>
          </a:p>
          <a:p>
            <a:r>
              <a:rPr lang="uk-UA" dirty="0"/>
              <a:t>Це не ураховує нищівне скасування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82D74-9B29-672F-46CB-2CC560BCA4EA}"/>
                  </a:ext>
                </a:extLst>
              </p:cNvPr>
              <p:cNvSpPr txBox="1"/>
              <p:nvPr/>
            </p:nvSpPr>
            <p:spPr>
              <a:xfrm>
                <a:off x="7022588" y="2076076"/>
                <a:ext cx="103752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82D74-9B29-672F-46CB-2CC560BC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88" y="2076076"/>
                <a:ext cx="1037528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051B0-E5DB-8629-B120-A91A69BCCFD7}"/>
                  </a:ext>
                </a:extLst>
              </p:cNvPr>
              <p:cNvSpPr txBox="1"/>
              <p:nvPr/>
            </p:nvSpPr>
            <p:spPr>
              <a:xfrm>
                <a:off x="7022588" y="2807898"/>
                <a:ext cx="1156983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051B0-E5DB-8629-B120-A91A69BC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88" y="2807898"/>
                <a:ext cx="1156983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3F2664-EAE6-7488-DFE1-B00AC9BE54DA}"/>
                  </a:ext>
                </a:extLst>
              </p:cNvPr>
              <p:cNvSpPr txBox="1"/>
              <p:nvPr/>
            </p:nvSpPr>
            <p:spPr>
              <a:xfrm>
                <a:off x="8260713" y="2928700"/>
                <a:ext cx="12920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.5=11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3F2664-EAE6-7488-DFE1-B00AC9BE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13" y="2928700"/>
                <a:ext cx="1292020" cy="276999"/>
              </a:xfrm>
              <a:prstGeom prst="rect">
                <a:avLst/>
              </a:prstGeom>
              <a:blipFill>
                <a:blip r:embed="rId4"/>
                <a:stretch>
                  <a:fillRect l="-943" r="-37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386BCE-6F08-8D48-B2E9-826C8830C206}"/>
                  </a:ext>
                </a:extLst>
              </p:cNvPr>
              <p:cNvSpPr txBox="1"/>
              <p:nvPr/>
            </p:nvSpPr>
            <p:spPr>
              <a:xfrm>
                <a:off x="7010397" y="3531499"/>
                <a:ext cx="3293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=[−1024, 1023]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386BCE-6F08-8D48-B2E9-826C8830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97" y="3531499"/>
                <a:ext cx="3293466" cy="276999"/>
              </a:xfrm>
              <a:prstGeom prst="rect">
                <a:avLst/>
              </a:prstGeom>
              <a:blipFill>
                <a:blip r:embed="rId5"/>
                <a:stretch>
                  <a:fillRect r="-2037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1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8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9B56-EFFA-F3A0-B14A-1770A2C9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Цілочисельна растеризація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633B-893A-795F-DDAE-E0AE70F9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62510" cy="4352306"/>
          </a:xfrm>
        </p:spPr>
        <p:txBody>
          <a:bodyPr>
            <a:normAutofit/>
          </a:bodyPr>
          <a:lstStyle/>
          <a:p>
            <a:r>
              <a:rPr lang="ru-RU" dirty="0"/>
              <a:t>У нас більше немає тріщин! Але наші трикутники виглядають гірше, коли вони обертаються</a:t>
            </a:r>
            <a:endParaRPr lang="en-US" dirty="0"/>
          </a:p>
          <a:p>
            <a:r>
              <a:rPr lang="ru-RU" dirty="0"/>
              <a:t>Це відбувається тому, що коли ми перетворюємо наші спроектовані вершини на цілі числа, вони тепер </a:t>
            </a:r>
            <a:r>
              <a:rPr lang="uk-UA" dirty="0"/>
              <a:t>не можуть бути між пікселями (вони є цілі)</a:t>
            </a:r>
            <a:endParaRPr lang="en-US" dirty="0"/>
          </a:p>
          <a:p>
            <a:r>
              <a:rPr lang="ru-RU" dirty="0"/>
              <a:t>У </a:t>
            </a:r>
            <a:r>
              <a:rPr lang="en-CA" dirty="0"/>
              <a:t>float</a:t>
            </a:r>
            <a:r>
              <a:rPr lang="ru-RU" dirty="0"/>
              <a:t> чисел не було цієї проблеми, оскільки вони зберігають дроби (вони зберігають субпіксельні координати)</a:t>
            </a:r>
            <a:endParaRPr lang="uk-UA" dirty="0"/>
          </a:p>
          <a:p>
            <a:pPr lvl="1"/>
            <a:r>
              <a:rPr lang="ru-RU" dirty="0"/>
              <a:t>Чи можемо ми зробити щось подібне, використовуючи цілі числа?</a:t>
            </a:r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BAF2FB-7B69-D852-7751-0F62CA1F5998}"/>
              </a:ext>
            </a:extLst>
          </p:cNvPr>
          <p:cNvSpPr/>
          <p:nvPr/>
        </p:nvSpPr>
        <p:spPr>
          <a:xfrm>
            <a:off x="6542199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18B84-0C60-2215-4CFC-BD4F8164B7A0}"/>
              </a:ext>
            </a:extLst>
          </p:cNvPr>
          <p:cNvSpPr/>
          <p:nvPr/>
        </p:nvSpPr>
        <p:spPr>
          <a:xfrm>
            <a:off x="6678112" y="2105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C63A9-B086-B0B2-A211-EA71B02C42FA}"/>
              </a:ext>
            </a:extLst>
          </p:cNvPr>
          <p:cNvSpPr/>
          <p:nvPr/>
        </p:nvSpPr>
        <p:spPr>
          <a:xfrm>
            <a:off x="6859744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A26BB-62ED-B708-CF73-4C1DE235FE0B}"/>
              </a:ext>
            </a:extLst>
          </p:cNvPr>
          <p:cNvSpPr/>
          <p:nvPr/>
        </p:nvSpPr>
        <p:spPr>
          <a:xfrm>
            <a:off x="7177290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34C7E3-9EB9-6EAB-C87A-51AC0BBE85E0}"/>
              </a:ext>
            </a:extLst>
          </p:cNvPr>
          <p:cNvSpPr/>
          <p:nvPr/>
        </p:nvSpPr>
        <p:spPr>
          <a:xfrm>
            <a:off x="7313203" y="2105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3228B7-F295-5EF8-BA2F-64DB3457DFA2}"/>
              </a:ext>
            </a:extLst>
          </p:cNvPr>
          <p:cNvSpPr/>
          <p:nvPr/>
        </p:nvSpPr>
        <p:spPr>
          <a:xfrm>
            <a:off x="6995657" y="21055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76AF0A-FF6C-84CD-F091-8AECF07636B7}"/>
              </a:ext>
            </a:extLst>
          </p:cNvPr>
          <p:cNvSpPr/>
          <p:nvPr/>
        </p:nvSpPr>
        <p:spPr>
          <a:xfrm>
            <a:off x="6542198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1E3250-C2A7-762C-62DB-ACFD5D916479}"/>
              </a:ext>
            </a:extLst>
          </p:cNvPr>
          <p:cNvSpPr/>
          <p:nvPr/>
        </p:nvSpPr>
        <p:spPr>
          <a:xfrm>
            <a:off x="6542198" y="26004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618632-C842-4A13-A563-A55502986A53}"/>
              </a:ext>
            </a:extLst>
          </p:cNvPr>
          <p:cNvSpPr/>
          <p:nvPr/>
        </p:nvSpPr>
        <p:spPr>
          <a:xfrm>
            <a:off x="6678111" y="24202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66AB89-4110-9501-F1D0-0A8AAB6CEC67}"/>
              </a:ext>
            </a:extLst>
          </p:cNvPr>
          <p:cNvSpPr/>
          <p:nvPr/>
        </p:nvSpPr>
        <p:spPr>
          <a:xfrm>
            <a:off x="6678111" y="27349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4848B7-C8AD-DB6C-CE30-95522DE3F6A5}"/>
              </a:ext>
            </a:extLst>
          </p:cNvPr>
          <p:cNvSpPr/>
          <p:nvPr/>
        </p:nvSpPr>
        <p:spPr>
          <a:xfrm>
            <a:off x="6859743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1E5F08-8531-C2B3-1001-3E99B46B55EC}"/>
              </a:ext>
            </a:extLst>
          </p:cNvPr>
          <p:cNvSpPr/>
          <p:nvPr/>
        </p:nvSpPr>
        <p:spPr>
          <a:xfrm>
            <a:off x="7177289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386C20-808A-164A-9DEC-BC690CD8DF1A}"/>
              </a:ext>
            </a:extLst>
          </p:cNvPr>
          <p:cNvSpPr/>
          <p:nvPr/>
        </p:nvSpPr>
        <p:spPr>
          <a:xfrm>
            <a:off x="6859743" y="26004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6D178E-763B-2296-AD97-992172752B1F}"/>
              </a:ext>
            </a:extLst>
          </p:cNvPr>
          <p:cNvSpPr/>
          <p:nvPr/>
        </p:nvSpPr>
        <p:spPr>
          <a:xfrm>
            <a:off x="7177289" y="26004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6FE02A-6BD6-212E-37CF-B4516B8786AB}"/>
              </a:ext>
            </a:extLst>
          </p:cNvPr>
          <p:cNvSpPr/>
          <p:nvPr/>
        </p:nvSpPr>
        <p:spPr>
          <a:xfrm>
            <a:off x="6995656" y="24202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265763-DB40-6F88-351D-389BD5CA6FE8}"/>
              </a:ext>
            </a:extLst>
          </p:cNvPr>
          <p:cNvSpPr/>
          <p:nvPr/>
        </p:nvSpPr>
        <p:spPr>
          <a:xfrm>
            <a:off x="7313202" y="24202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2037DE-B094-8AA8-F57F-908713E48061}"/>
              </a:ext>
            </a:extLst>
          </p:cNvPr>
          <p:cNvSpPr/>
          <p:nvPr/>
        </p:nvSpPr>
        <p:spPr>
          <a:xfrm>
            <a:off x="7313202" y="27349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C288D-A786-2229-CAF3-C9681EF0151A}"/>
              </a:ext>
            </a:extLst>
          </p:cNvPr>
          <p:cNvSpPr/>
          <p:nvPr/>
        </p:nvSpPr>
        <p:spPr>
          <a:xfrm>
            <a:off x="6995656" y="27349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BB9E1-DCC5-FA74-19BC-14EB090617B0}"/>
              </a:ext>
            </a:extLst>
          </p:cNvPr>
          <p:cNvSpPr/>
          <p:nvPr/>
        </p:nvSpPr>
        <p:spPr>
          <a:xfrm>
            <a:off x="7494834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69207A-297F-9720-8860-C838E20AB5F4}"/>
              </a:ext>
            </a:extLst>
          </p:cNvPr>
          <p:cNvSpPr/>
          <p:nvPr/>
        </p:nvSpPr>
        <p:spPr>
          <a:xfrm>
            <a:off x="7812380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11E25-685D-5733-266E-64EB3027336B}"/>
              </a:ext>
            </a:extLst>
          </p:cNvPr>
          <p:cNvSpPr/>
          <p:nvPr/>
        </p:nvSpPr>
        <p:spPr>
          <a:xfrm>
            <a:off x="7948293" y="2105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67438B-09B0-DFCB-F35A-62F0D8BD0316}"/>
              </a:ext>
            </a:extLst>
          </p:cNvPr>
          <p:cNvSpPr/>
          <p:nvPr/>
        </p:nvSpPr>
        <p:spPr>
          <a:xfrm>
            <a:off x="7630747" y="21055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CB223-6F4B-9585-CAAF-31EA896EB9C4}"/>
              </a:ext>
            </a:extLst>
          </p:cNvPr>
          <p:cNvSpPr/>
          <p:nvPr/>
        </p:nvSpPr>
        <p:spPr>
          <a:xfrm>
            <a:off x="8129925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9C4CB7-1279-A502-03E4-A58E4961A985}"/>
              </a:ext>
            </a:extLst>
          </p:cNvPr>
          <p:cNvSpPr/>
          <p:nvPr/>
        </p:nvSpPr>
        <p:spPr>
          <a:xfrm>
            <a:off x="8447471" y="19710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E52B2F-D988-618F-52E6-25588A9C2D93}"/>
              </a:ext>
            </a:extLst>
          </p:cNvPr>
          <p:cNvSpPr/>
          <p:nvPr/>
        </p:nvSpPr>
        <p:spPr>
          <a:xfrm>
            <a:off x="8583384" y="2105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1DDC59-9935-7703-2639-FAEBD9FFFC7A}"/>
              </a:ext>
            </a:extLst>
          </p:cNvPr>
          <p:cNvSpPr/>
          <p:nvPr/>
        </p:nvSpPr>
        <p:spPr>
          <a:xfrm>
            <a:off x="8265838" y="21055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C269A9-4EF5-C4BB-CD43-AA16710F7E45}"/>
              </a:ext>
            </a:extLst>
          </p:cNvPr>
          <p:cNvSpPr/>
          <p:nvPr/>
        </p:nvSpPr>
        <p:spPr>
          <a:xfrm>
            <a:off x="7494833" y="2285724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F8DCF5-4BAF-DB9F-F72F-29559DD72E2A}"/>
              </a:ext>
            </a:extLst>
          </p:cNvPr>
          <p:cNvSpPr/>
          <p:nvPr/>
        </p:nvSpPr>
        <p:spPr>
          <a:xfrm>
            <a:off x="7812379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A6DED4-494C-A34F-77D2-3C9B322921C6}"/>
              </a:ext>
            </a:extLst>
          </p:cNvPr>
          <p:cNvSpPr/>
          <p:nvPr/>
        </p:nvSpPr>
        <p:spPr>
          <a:xfrm>
            <a:off x="7494833" y="260042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FB06B1-5203-D307-1B1B-5F15B46B2100}"/>
              </a:ext>
            </a:extLst>
          </p:cNvPr>
          <p:cNvSpPr/>
          <p:nvPr/>
        </p:nvSpPr>
        <p:spPr>
          <a:xfrm>
            <a:off x="7812379" y="260042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7ED743-5475-F35B-90F8-F78D71A86570}"/>
              </a:ext>
            </a:extLst>
          </p:cNvPr>
          <p:cNvSpPr/>
          <p:nvPr/>
        </p:nvSpPr>
        <p:spPr>
          <a:xfrm>
            <a:off x="7630746" y="242021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07BF72-FD35-239C-B8C7-D9A981866617}"/>
              </a:ext>
            </a:extLst>
          </p:cNvPr>
          <p:cNvSpPr/>
          <p:nvPr/>
        </p:nvSpPr>
        <p:spPr>
          <a:xfrm>
            <a:off x="7948292" y="24202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6A653A-F4F7-9626-346E-317A260EC8D1}"/>
              </a:ext>
            </a:extLst>
          </p:cNvPr>
          <p:cNvSpPr/>
          <p:nvPr/>
        </p:nvSpPr>
        <p:spPr>
          <a:xfrm>
            <a:off x="7948292" y="273490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EA06C5-7259-55A7-3998-7F1E66426981}"/>
              </a:ext>
            </a:extLst>
          </p:cNvPr>
          <p:cNvSpPr/>
          <p:nvPr/>
        </p:nvSpPr>
        <p:spPr>
          <a:xfrm>
            <a:off x="7630746" y="273490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2BF699-2795-4AF5-0387-36B5B879B5F6}"/>
              </a:ext>
            </a:extLst>
          </p:cNvPr>
          <p:cNvSpPr/>
          <p:nvPr/>
        </p:nvSpPr>
        <p:spPr>
          <a:xfrm>
            <a:off x="8129924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662B27-D8C9-644D-CBC7-432F2B5920F2}"/>
              </a:ext>
            </a:extLst>
          </p:cNvPr>
          <p:cNvSpPr/>
          <p:nvPr/>
        </p:nvSpPr>
        <p:spPr>
          <a:xfrm>
            <a:off x="8447470" y="22857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A5E364-B282-669A-6725-1D62D17ADFF2}"/>
              </a:ext>
            </a:extLst>
          </p:cNvPr>
          <p:cNvSpPr/>
          <p:nvPr/>
        </p:nvSpPr>
        <p:spPr>
          <a:xfrm>
            <a:off x="8129924" y="26004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65FABF-A072-5681-7CA0-56D633453E1D}"/>
              </a:ext>
            </a:extLst>
          </p:cNvPr>
          <p:cNvSpPr/>
          <p:nvPr/>
        </p:nvSpPr>
        <p:spPr>
          <a:xfrm>
            <a:off x="8447470" y="26004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C4E1730-8F39-9415-9E77-C2F8A2BF47DB}"/>
              </a:ext>
            </a:extLst>
          </p:cNvPr>
          <p:cNvSpPr/>
          <p:nvPr/>
        </p:nvSpPr>
        <p:spPr>
          <a:xfrm>
            <a:off x="8265837" y="24202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AAD4D1-AFEA-C131-C88C-2383F12FC273}"/>
              </a:ext>
            </a:extLst>
          </p:cNvPr>
          <p:cNvSpPr/>
          <p:nvPr/>
        </p:nvSpPr>
        <p:spPr>
          <a:xfrm>
            <a:off x="8583383" y="24202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0958FC-4132-8646-4F94-D4B0D4A6164D}"/>
              </a:ext>
            </a:extLst>
          </p:cNvPr>
          <p:cNvSpPr/>
          <p:nvPr/>
        </p:nvSpPr>
        <p:spPr>
          <a:xfrm>
            <a:off x="8583383" y="27349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658B1C-3F8F-DBB5-7B54-4648EC0631B4}"/>
              </a:ext>
            </a:extLst>
          </p:cNvPr>
          <p:cNvSpPr/>
          <p:nvPr/>
        </p:nvSpPr>
        <p:spPr>
          <a:xfrm>
            <a:off x="8265837" y="27349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03EFF8-3D94-0EDA-23EF-723C6212BA2B}"/>
              </a:ext>
            </a:extLst>
          </p:cNvPr>
          <p:cNvSpPr/>
          <p:nvPr/>
        </p:nvSpPr>
        <p:spPr>
          <a:xfrm>
            <a:off x="6542198" y="29151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84EDB6-0FD9-1C97-6FC8-AE39324C801E}"/>
              </a:ext>
            </a:extLst>
          </p:cNvPr>
          <p:cNvSpPr/>
          <p:nvPr/>
        </p:nvSpPr>
        <p:spPr>
          <a:xfrm>
            <a:off x="6542198" y="32298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78177C-4AEA-E949-0A56-97F74E9E6B8D}"/>
              </a:ext>
            </a:extLst>
          </p:cNvPr>
          <p:cNvSpPr/>
          <p:nvPr/>
        </p:nvSpPr>
        <p:spPr>
          <a:xfrm>
            <a:off x="6678111" y="3049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DAA4C95-06B7-EF05-75D5-85524516FB8D}"/>
              </a:ext>
            </a:extLst>
          </p:cNvPr>
          <p:cNvSpPr/>
          <p:nvPr/>
        </p:nvSpPr>
        <p:spPr>
          <a:xfrm>
            <a:off x="6678111" y="33642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3A0E5-A838-887B-99A3-B47FF5D94225}"/>
              </a:ext>
            </a:extLst>
          </p:cNvPr>
          <p:cNvSpPr/>
          <p:nvPr/>
        </p:nvSpPr>
        <p:spPr>
          <a:xfrm>
            <a:off x="6859743" y="29151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0C2599-946B-638D-A25A-B90C9E0F6EFF}"/>
              </a:ext>
            </a:extLst>
          </p:cNvPr>
          <p:cNvSpPr/>
          <p:nvPr/>
        </p:nvSpPr>
        <p:spPr>
          <a:xfrm>
            <a:off x="7177289" y="2915113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C372A9-D382-7FB3-7728-3C3A42082E1B}"/>
              </a:ext>
            </a:extLst>
          </p:cNvPr>
          <p:cNvSpPr/>
          <p:nvPr/>
        </p:nvSpPr>
        <p:spPr>
          <a:xfrm>
            <a:off x="6859743" y="32298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B60E42-94BB-70AC-4392-6409D9B80F31}"/>
              </a:ext>
            </a:extLst>
          </p:cNvPr>
          <p:cNvSpPr/>
          <p:nvPr/>
        </p:nvSpPr>
        <p:spPr>
          <a:xfrm>
            <a:off x="7177289" y="32298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F814FC-9F97-9340-4999-22E4566B1AD7}"/>
              </a:ext>
            </a:extLst>
          </p:cNvPr>
          <p:cNvSpPr/>
          <p:nvPr/>
        </p:nvSpPr>
        <p:spPr>
          <a:xfrm>
            <a:off x="6995656" y="30496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9AD9DAC-35A1-892F-FC87-9699EC78ABC5}"/>
              </a:ext>
            </a:extLst>
          </p:cNvPr>
          <p:cNvSpPr/>
          <p:nvPr/>
        </p:nvSpPr>
        <p:spPr>
          <a:xfrm>
            <a:off x="7313202" y="3049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11E4C7-E5CD-7003-8BF5-0BF2483C644A}"/>
              </a:ext>
            </a:extLst>
          </p:cNvPr>
          <p:cNvSpPr/>
          <p:nvPr/>
        </p:nvSpPr>
        <p:spPr>
          <a:xfrm>
            <a:off x="7313202" y="33642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D3937E6-58B7-A179-182E-A6EED25806C1}"/>
              </a:ext>
            </a:extLst>
          </p:cNvPr>
          <p:cNvSpPr/>
          <p:nvPr/>
        </p:nvSpPr>
        <p:spPr>
          <a:xfrm>
            <a:off x="6995656" y="33642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460F4B-5861-644B-E9B8-4E5667B43CCB}"/>
              </a:ext>
            </a:extLst>
          </p:cNvPr>
          <p:cNvSpPr/>
          <p:nvPr/>
        </p:nvSpPr>
        <p:spPr>
          <a:xfrm>
            <a:off x="6542197" y="35445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037B5D-AED9-B71A-CE60-DEB5992ED3D8}"/>
              </a:ext>
            </a:extLst>
          </p:cNvPr>
          <p:cNvSpPr/>
          <p:nvPr/>
        </p:nvSpPr>
        <p:spPr>
          <a:xfrm>
            <a:off x="6542197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DA9BFBF-24CC-18C9-82A0-C01E1E3E38A6}"/>
              </a:ext>
            </a:extLst>
          </p:cNvPr>
          <p:cNvSpPr/>
          <p:nvPr/>
        </p:nvSpPr>
        <p:spPr>
          <a:xfrm>
            <a:off x="6678110" y="36789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B5DA69-6F52-8EE9-5731-DA6B51892CDD}"/>
              </a:ext>
            </a:extLst>
          </p:cNvPr>
          <p:cNvSpPr/>
          <p:nvPr/>
        </p:nvSpPr>
        <p:spPr>
          <a:xfrm>
            <a:off x="6678110" y="39936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5AAF20-97C1-D626-42C1-92AC95C96C0F}"/>
              </a:ext>
            </a:extLst>
          </p:cNvPr>
          <p:cNvSpPr/>
          <p:nvPr/>
        </p:nvSpPr>
        <p:spPr>
          <a:xfrm>
            <a:off x="6859742" y="354450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8279F5-EE3E-147E-4343-46544862D521}"/>
              </a:ext>
            </a:extLst>
          </p:cNvPr>
          <p:cNvSpPr/>
          <p:nvPr/>
        </p:nvSpPr>
        <p:spPr>
          <a:xfrm>
            <a:off x="7177288" y="354450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8DC13B-E439-791B-B391-BF70CC7A480F}"/>
              </a:ext>
            </a:extLst>
          </p:cNvPr>
          <p:cNvSpPr/>
          <p:nvPr/>
        </p:nvSpPr>
        <p:spPr>
          <a:xfrm>
            <a:off x="6859742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DA87ED-62B1-73AE-DB01-C05622D9ADAF}"/>
              </a:ext>
            </a:extLst>
          </p:cNvPr>
          <p:cNvSpPr/>
          <p:nvPr/>
        </p:nvSpPr>
        <p:spPr>
          <a:xfrm>
            <a:off x="7177288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CE6EED-B5EE-6507-7521-32C8246A2D97}"/>
              </a:ext>
            </a:extLst>
          </p:cNvPr>
          <p:cNvSpPr/>
          <p:nvPr/>
        </p:nvSpPr>
        <p:spPr>
          <a:xfrm>
            <a:off x="6995655" y="367899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3C34AB2-2546-C393-156C-D0F9B39B2A1A}"/>
              </a:ext>
            </a:extLst>
          </p:cNvPr>
          <p:cNvSpPr/>
          <p:nvPr/>
        </p:nvSpPr>
        <p:spPr>
          <a:xfrm>
            <a:off x="7313201" y="367899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ABE0D5-DBEC-1345-EFC0-3E4F26D05C45}"/>
              </a:ext>
            </a:extLst>
          </p:cNvPr>
          <p:cNvSpPr/>
          <p:nvPr/>
        </p:nvSpPr>
        <p:spPr>
          <a:xfrm>
            <a:off x="7313201" y="39936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0AAE95C-FDE6-155F-4F6F-1B9C3ED5A583}"/>
              </a:ext>
            </a:extLst>
          </p:cNvPr>
          <p:cNvSpPr/>
          <p:nvPr/>
        </p:nvSpPr>
        <p:spPr>
          <a:xfrm>
            <a:off x="6995655" y="39936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A8206A-198C-63A8-9058-9DE9EDBE77D0}"/>
              </a:ext>
            </a:extLst>
          </p:cNvPr>
          <p:cNvSpPr/>
          <p:nvPr/>
        </p:nvSpPr>
        <p:spPr>
          <a:xfrm>
            <a:off x="7494833" y="2915113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47636F-D283-4CB8-9260-DA749631C991}"/>
              </a:ext>
            </a:extLst>
          </p:cNvPr>
          <p:cNvSpPr/>
          <p:nvPr/>
        </p:nvSpPr>
        <p:spPr>
          <a:xfrm>
            <a:off x="7812379" y="2915113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553BAD-245D-7579-8147-8FCE2ACF3254}"/>
              </a:ext>
            </a:extLst>
          </p:cNvPr>
          <p:cNvSpPr/>
          <p:nvPr/>
        </p:nvSpPr>
        <p:spPr>
          <a:xfrm>
            <a:off x="7494833" y="32298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CDD288-1097-0FEF-02E4-7F8D69F63F9C}"/>
              </a:ext>
            </a:extLst>
          </p:cNvPr>
          <p:cNvSpPr/>
          <p:nvPr/>
        </p:nvSpPr>
        <p:spPr>
          <a:xfrm>
            <a:off x="7812379" y="32298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EBD4C69-DE95-49A8-DEEE-92BD42A6FEF8}"/>
              </a:ext>
            </a:extLst>
          </p:cNvPr>
          <p:cNvSpPr/>
          <p:nvPr/>
        </p:nvSpPr>
        <p:spPr>
          <a:xfrm>
            <a:off x="7630746" y="304960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AB295B7-2CEF-6848-7CB8-3E62C73EF7C9}"/>
              </a:ext>
            </a:extLst>
          </p:cNvPr>
          <p:cNvSpPr/>
          <p:nvPr/>
        </p:nvSpPr>
        <p:spPr>
          <a:xfrm>
            <a:off x="7948292" y="30496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EDAACC-3DB8-5011-6610-28122C0250B5}"/>
              </a:ext>
            </a:extLst>
          </p:cNvPr>
          <p:cNvSpPr/>
          <p:nvPr/>
        </p:nvSpPr>
        <p:spPr>
          <a:xfrm>
            <a:off x="7948292" y="33642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687203B-16F3-A170-35EF-DEEF56AC774F}"/>
              </a:ext>
            </a:extLst>
          </p:cNvPr>
          <p:cNvSpPr/>
          <p:nvPr/>
        </p:nvSpPr>
        <p:spPr>
          <a:xfrm>
            <a:off x="7630746" y="336429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AAC38D-49A1-9C97-0137-24BC0A0A1308}"/>
              </a:ext>
            </a:extLst>
          </p:cNvPr>
          <p:cNvSpPr/>
          <p:nvPr/>
        </p:nvSpPr>
        <p:spPr>
          <a:xfrm>
            <a:off x="8129924" y="29151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DE74A1C-B0EB-5E70-3A77-EB9E3D11F7B3}"/>
              </a:ext>
            </a:extLst>
          </p:cNvPr>
          <p:cNvSpPr/>
          <p:nvPr/>
        </p:nvSpPr>
        <p:spPr>
          <a:xfrm>
            <a:off x="8447470" y="29151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DEAA70A-63A7-9EE1-C6A0-C70D81D0094E}"/>
              </a:ext>
            </a:extLst>
          </p:cNvPr>
          <p:cNvSpPr/>
          <p:nvPr/>
        </p:nvSpPr>
        <p:spPr>
          <a:xfrm>
            <a:off x="8129924" y="32298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50CFB8-85FD-163F-EA21-E2B7D07E35D7}"/>
              </a:ext>
            </a:extLst>
          </p:cNvPr>
          <p:cNvSpPr/>
          <p:nvPr/>
        </p:nvSpPr>
        <p:spPr>
          <a:xfrm>
            <a:off x="8447470" y="32298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CF9123-FBF2-F592-6E25-4AE96DA8F398}"/>
              </a:ext>
            </a:extLst>
          </p:cNvPr>
          <p:cNvSpPr/>
          <p:nvPr/>
        </p:nvSpPr>
        <p:spPr>
          <a:xfrm>
            <a:off x="8265837" y="30496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82103FB-8010-F3BD-2077-4B7E3799B79B}"/>
              </a:ext>
            </a:extLst>
          </p:cNvPr>
          <p:cNvSpPr/>
          <p:nvPr/>
        </p:nvSpPr>
        <p:spPr>
          <a:xfrm>
            <a:off x="8583383" y="3049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BF3395B-4A0D-2072-A6F2-31BFB78DDED1}"/>
              </a:ext>
            </a:extLst>
          </p:cNvPr>
          <p:cNvSpPr/>
          <p:nvPr/>
        </p:nvSpPr>
        <p:spPr>
          <a:xfrm>
            <a:off x="8583383" y="33642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C2D07F4-9A97-6692-B7A7-E40D2F9EDA66}"/>
              </a:ext>
            </a:extLst>
          </p:cNvPr>
          <p:cNvSpPr/>
          <p:nvPr/>
        </p:nvSpPr>
        <p:spPr>
          <a:xfrm>
            <a:off x="8265837" y="336429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BB63F-9BA2-926F-9134-7060B02501FD}"/>
              </a:ext>
            </a:extLst>
          </p:cNvPr>
          <p:cNvSpPr/>
          <p:nvPr/>
        </p:nvSpPr>
        <p:spPr>
          <a:xfrm>
            <a:off x="7494832" y="354450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3D93FC-3B1F-8867-5A64-B033C99CE5DF}"/>
              </a:ext>
            </a:extLst>
          </p:cNvPr>
          <p:cNvSpPr/>
          <p:nvPr/>
        </p:nvSpPr>
        <p:spPr>
          <a:xfrm>
            <a:off x="7812378" y="354450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3DDDA6A-3567-5734-E6BB-E37371C42749}"/>
              </a:ext>
            </a:extLst>
          </p:cNvPr>
          <p:cNvSpPr/>
          <p:nvPr/>
        </p:nvSpPr>
        <p:spPr>
          <a:xfrm>
            <a:off x="7494832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4DFEBD-BCA1-0F8E-782A-0306FC041E66}"/>
              </a:ext>
            </a:extLst>
          </p:cNvPr>
          <p:cNvSpPr/>
          <p:nvPr/>
        </p:nvSpPr>
        <p:spPr>
          <a:xfrm>
            <a:off x="7812378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6BF9B94-CEE2-DFEF-1FED-35B3A385FC71}"/>
              </a:ext>
            </a:extLst>
          </p:cNvPr>
          <p:cNvSpPr/>
          <p:nvPr/>
        </p:nvSpPr>
        <p:spPr>
          <a:xfrm>
            <a:off x="7630745" y="367899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9CB106B-02FF-7341-463C-D741C2BDA617}"/>
              </a:ext>
            </a:extLst>
          </p:cNvPr>
          <p:cNvSpPr/>
          <p:nvPr/>
        </p:nvSpPr>
        <p:spPr>
          <a:xfrm>
            <a:off x="7948291" y="367899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C9369F2-DC11-7A77-6761-73B695F1AABB}"/>
              </a:ext>
            </a:extLst>
          </p:cNvPr>
          <p:cNvSpPr/>
          <p:nvPr/>
        </p:nvSpPr>
        <p:spPr>
          <a:xfrm>
            <a:off x="7948291" y="39936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0DB6C6B-C682-2059-1BFD-EF727554E54C}"/>
              </a:ext>
            </a:extLst>
          </p:cNvPr>
          <p:cNvSpPr/>
          <p:nvPr/>
        </p:nvSpPr>
        <p:spPr>
          <a:xfrm>
            <a:off x="7630745" y="39936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BD51FF-96D5-AF90-A292-79EDFE880CFE}"/>
              </a:ext>
            </a:extLst>
          </p:cNvPr>
          <p:cNvSpPr/>
          <p:nvPr/>
        </p:nvSpPr>
        <p:spPr>
          <a:xfrm>
            <a:off x="8129923" y="354450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3935A0-CA0A-DA11-A8A3-430EBA4EE01F}"/>
              </a:ext>
            </a:extLst>
          </p:cNvPr>
          <p:cNvSpPr/>
          <p:nvPr/>
        </p:nvSpPr>
        <p:spPr>
          <a:xfrm>
            <a:off x="8447469" y="35445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B60694-39B4-EFE4-73F1-D112D003C0A7}"/>
              </a:ext>
            </a:extLst>
          </p:cNvPr>
          <p:cNvSpPr/>
          <p:nvPr/>
        </p:nvSpPr>
        <p:spPr>
          <a:xfrm>
            <a:off x="8129923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A9764C2-4D85-9BE1-795E-466A17A714F8}"/>
              </a:ext>
            </a:extLst>
          </p:cNvPr>
          <p:cNvSpPr/>
          <p:nvPr/>
        </p:nvSpPr>
        <p:spPr>
          <a:xfrm>
            <a:off x="8447469" y="38591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06B5AB4-0BF2-2089-E31D-AC0B07291DD5}"/>
              </a:ext>
            </a:extLst>
          </p:cNvPr>
          <p:cNvSpPr/>
          <p:nvPr/>
        </p:nvSpPr>
        <p:spPr>
          <a:xfrm>
            <a:off x="8265836" y="367899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C890FFA-B3D6-AD9F-686C-B0A5EC7403E9}"/>
              </a:ext>
            </a:extLst>
          </p:cNvPr>
          <p:cNvSpPr/>
          <p:nvPr/>
        </p:nvSpPr>
        <p:spPr>
          <a:xfrm>
            <a:off x="8583382" y="36789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0258325-706F-50D4-EA13-D6678F5C7BB0}"/>
              </a:ext>
            </a:extLst>
          </p:cNvPr>
          <p:cNvSpPr/>
          <p:nvPr/>
        </p:nvSpPr>
        <p:spPr>
          <a:xfrm>
            <a:off x="8583382" y="39936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F822C2-9546-CBD0-9F32-1E4D71537C21}"/>
              </a:ext>
            </a:extLst>
          </p:cNvPr>
          <p:cNvSpPr/>
          <p:nvPr/>
        </p:nvSpPr>
        <p:spPr>
          <a:xfrm>
            <a:off x="8265836" y="39936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E8D55917-AEEB-3D96-8487-8AF5F06C9152}"/>
              </a:ext>
            </a:extLst>
          </p:cNvPr>
          <p:cNvSpPr/>
          <p:nvPr/>
        </p:nvSpPr>
        <p:spPr>
          <a:xfrm>
            <a:off x="6859742" y="2151236"/>
            <a:ext cx="1723639" cy="164859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57451B7-F6E3-1CFD-32B4-C7210F3BA9E6}"/>
              </a:ext>
            </a:extLst>
          </p:cNvPr>
          <p:cNvSpPr/>
          <p:nvPr/>
        </p:nvSpPr>
        <p:spPr>
          <a:xfrm>
            <a:off x="7498865" y="1971031"/>
            <a:ext cx="481796" cy="5023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6AFD15F-ABCF-A08D-EB14-FA74357690D6}"/>
              </a:ext>
            </a:extLst>
          </p:cNvPr>
          <p:cNvSpPr/>
          <p:nvPr/>
        </p:nvSpPr>
        <p:spPr>
          <a:xfrm>
            <a:off x="6624107" y="3590223"/>
            <a:ext cx="481796" cy="50234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0261AB7-92A5-2937-AF88-69A825F41976}"/>
              </a:ext>
            </a:extLst>
          </p:cNvPr>
          <p:cNvSpPr/>
          <p:nvPr/>
        </p:nvSpPr>
        <p:spPr>
          <a:xfrm>
            <a:off x="8316658" y="3566628"/>
            <a:ext cx="481796" cy="50234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23DE6A-1C2B-A51D-0362-A3AA3B8BF897}"/>
              </a:ext>
            </a:extLst>
          </p:cNvPr>
          <p:cNvSpPr/>
          <p:nvPr/>
        </p:nvSpPr>
        <p:spPr>
          <a:xfrm>
            <a:off x="9214105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4B053FE-05AA-256E-FD76-A5BD19A8F589}"/>
              </a:ext>
            </a:extLst>
          </p:cNvPr>
          <p:cNvSpPr/>
          <p:nvPr/>
        </p:nvSpPr>
        <p:spPr>
          <a:xfrm>
            <a:off x="9350018" y="21096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6BDA36E-5D4C-DECD-0C5D-4C113F3AD335}"/>
              </a:ext>
            </a:extLst>
          </p:cNvPr>
          <p:cNvSpPr/>
          <p:nvPr/>
        </p:nvSpPr>
        <p:spPr>
          <a:xfrm>
            <a:off x="9531650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44AC0EF-06A8-7732-CC3A-4710194F3F81}"/>
              </a:ext>
            </a:extLst>
          </p:cNvPr>
          <p:cNvSpPr/>
          <p:nvPr/>
        </p:nvSpPr>
        <p:spPr>
          <a:xfrm>
            <a:off x="9849196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BA59F4E-2325-7070-A5EB-6FB74C26DDAC}"/>
              </a:ext>
            </a:extLst>
          </p:cNvPr>
          <p:cNvSpPr/>
          <p:nvPr/>
        </p:nvSpPr>
        <p:spPr>
          <a:xfrm>
            <a:off x="9985109" y="21096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5AC209F-C773-4ABE-904E-A89305814490}"/>
              </a:ext>
            </a:extLst>
          </p:cNvPr>
          <p:cNvSpPr/>
          <p:nvPr/>
        </p:nvSpPr>
        <p:spPr>
          <a:xfrm>
            <a:off x="9667563" y="2109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464A894-5602-F8AD-B845-D7911BC98DCA}"/>
              </a:ext>
            </a:extLst>
          </p:cNvPr>
          <p:cNvSpPr/>
          <p:nvPr/>
        </p:nvSpPr>
        <p:spPr>
          <a:xfrm>
            <a:off x="9214104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97EB5C9-0932-94C0-AE7D-E97F90F00629}"/>
              </a:ext>
            </a:extLst>
          </p:cNvPr>
          <p:cNvSpPr/>
          <p:nvPr/>
        </p:nvSpPr>
        <p:spPr>
          <a:xfrm>
            <a:off x="9214104" y="26045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A6E39ED-0E29-01CE-9EB8-DDF804F47F02}"/>
              </a:ext>
            </a:extLst>
          </p:cNvPr>
          <p:cNvSpPr/>
          <p:nvPr/>
        </p:nvSpPr>
        <p:spPr>
          <a:xfrm>
            <a:off x="9350017" y="2424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FEB8626-08F0-25EC-BC9C-521E04831122}"/>
              </a:ext>
            </a:extLst>
          </p:cNvPr>
          <p:cNvSpPr/>
          <p:nvPr/>
        </p:nvSpPr>
        <p:spPr>
          <a:xfrm>
            <a:off x="9350017" y="27390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6F8207F-7041-341A-2B75-A1852304D876}"/>
              </a:ext>
            </a:extLst>
          </p:cNvPr>
          <p:cNvSpPr/>
          <p:nvPr/>
        </p:nvSpPr>
        <p:spPr>
          <a:xfrm>
            <a:off x="9531649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C6F3357-3083-DAC8-FF1A-2276FA49FA47}"/>
              </a:ext>
            </a:extLst>
          </p:cNvPr>
          <p:cNvSpPr/>
          <p:nvPr/>
        </p:nvSpPr>
        <p:spPr>
          <a:xfrm>
            <a:off x="9849195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370EA8-E8B4-C012-A6A8-7321620CFA39}"/>
              </a:ext>
            </a:extLst>
          </p:cNvPr>
          <p:cNvSpPr/>
          <p:nvPr/>
        </p:nvSpPr>
        <p:spPr>
          <a:xfrm>
            <a:off x="9531649" y="26045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107FC-E5D7-DB2C-55A0-147FB78C54E5}"/>
              </a:ext>
            </a:extLst>
          </p:cNvPr>
          <p:cNvSpPr/>
          <p:nvPr/>
        </p:nvSpPr>
        <p:spPr>
          <a:xfrm>
            <a:off x="9849195" y="26045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2A58F32-B00D-7C45-E511-C4CB29615E62}"/>
              </a:ext>
            </a:extLst>
          </p:cNvPr>
          <p:cNvSpPr/>
          <p:nvPr/>
        </p:nvSpPr>
        <p:spPr>
          <a:xfrm>
            <a:off x="9667562" y="24243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B8A9E63-E3BA-D135-2AE3-B56C7FF5E41B}"/>
              </a:ext>
            </a:extLst>
          </p:cNvPr>
          <p:cNvSpPr/>
          <p:nvPr/>
        </p:nvSpPr>
        <p:spPr>
          <a:xfrm>
            <a:off x="9985108" y="2424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C9930BE-6B51-CD6E-C6F5-3C1D4A50E583}"/>
              </a:ext>
            </a:extLst>
          </p:cNvPr>
          <p:cNvSpPr/>
          <p:nvPr/>
        </p:nvSpPr>
        <p:spPr>
          <a:xfrm>
            <a:off x="9985108" y="273904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2E09FE9-9B13-4D83-7961-142AB18D022B}"/>
              </a:ext>
            </a:extLst>
          </p:cNvPr>
          <p:cNvSpPr/>
          <p:nvPr/>
        </p:nvSpPr>
        <p:spPr>
          <a:xfrm>
            <a:off x="9667562" y="2739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5CD48BC-33BC-B7F0-8D48-19CB5695ACC9}"/>
              </a:ext>
            </a:extLst>
          </p:cNvPr>
          <p:cNvSpPr/>
          <p:nvPr/>
        </p:nvSpPr>
        <p:spPr>
          <a:xfrm>
            <a:off x="10166740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6A5708F-894F-B7FA-747F-F602CDFA83E3}"/>
              </a:ext>
            </a:extLst>
          </p:cNvPr>
          <p:cNvSpPr/>
          <p:nvPr/>
        </p:nvSpPr>
        <p:spPr>
          <a:xfrm>
            <a:off x="10484286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399BF6-F9AF-57C6-E27C-7AB5489CFCDA}"/>
              </a:ext>
            </a:extLst>
          </p:cNvPr>
          <p:cNvSpPr/>
          <p:nvPr/>
        </p:nvSpPr>
        <p:spPr>
          <a:xfrm>
            <a:off x="10620199" y="21096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EBBD82E-AAAA-23A8-1334-B7B3B59A2E69}"/>
              </a:ext>
            </a:extLst>
          </p:cNvPr>
          <p:cNvSpPr/>
          <p:nvPr/>
        </p:nvSpPr>
        <p:spPr>
          <a:xfrm>
            <a:off x="10302653" y="210965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0F23CA5-15EA-B964-B68C-C9BF97E86F93}"/>
              </a:ext>
            </a:extLst>
          </p:cNvPr>
          <p:cNvSpPr/>
          <p:nvPr/>
        </p:nvSpPr>
        <p:spPr>
          <a:xfrm>
            <a:off x="10801831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FD803EF-3730-0EA3-4F0D-3B7034B2C32A}"/>
              </a:ext>
            </a:extLst>
          </p:cNvPr>
          <p:cNvSpPr/>
          <p:nvPr/>
        </p:nvSpPr>
        <p:spPr>
          <a:xfrm>
            <a:off x="11119377" y="197516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D1FB030-3CD6-7C59-422A-D645F5844C99}"/>
              </a:ext>
            </a:extLst>
          </p:cNvPr>
          <p:cNvSpPr/>
          <p:nvPr/>
        </p:nvSpPr>
        <p:spPr>
          <a:xfrm>
            <a:off x="11255290" y="21096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B62486B-5BB5-7F4E-E554-56697E8B38A1}"/>
              </a:ext>
            </a:extLst>
          </p:cNvPr>
          <p:cNvSpPr/>
          <p:nvPr/>
        </p:nvSpPr>
        <p:spPr>
          <a:xfrm>
            <a:off x="10937744" y="2109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D730C60-0C9E-E098-9603-A70D945CFEA5}"/>
              </a:ext>
            </a:extLst>
          </p:cNvPr>
          <p:cNvSpPr/>
          <p:nvPr/>
        </p:nvSpPr>
        <p:spPr>
          <a:xfrm>
            <a:off x="10166739" y="228985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C5DD27E-85FB-41E5-1054-85E5A230F053}"/>
              </a:ext>
            </a:extLst>
          </p:cNvPr>
          <p:cNvSpPr/>
          <p:nvPr/>
        </p:nvSpPr>
        <p:spPr>
          <a:xfrm>
            <a:off x="10484285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85157C-82B7-79E0-F203-B4FBDDB9D21C}"/>
              </a:ext>
            </a:extLst>
          </p:cNvPr>
          <p:cNvSpPr/>
          <p:nvPr/>
        </p:nvSpPr>
        <p:spPr>
          <a:xfrm>
            <a:off x="10166739" y="2604555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1826BB3-4F62-7BDC-2355-C8550C798156}"/>
              </a:ext>
            </a:extLst>
          </p:cNvPr>
          <p:cNvSpPr/>
          <p:nvPr/>
        </p:nvSpPr>
        <p:spPr>
          <a:xfrm>
            <a:off x="10484285" y="2604555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A56A43-8307-F9A4-7C08-832052541919}"/>
              </a:ext>
            </a:extLst>
          </p:cNvPr>
          <p:cNvSpPr/>
          <p:nvPr/>
        </p:nvSpPr>
        <p:spPr>
          <a:xfrm>
            <a:off x="10302652" y="242434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6025E9-1B53-ABFA-BB78-490718A49536}"/>
              </a:ext>
            </a:extLst>
          </p:cNvPr>
          <p:cNvSpPr/>
          <p:nvPr/>
        </p:nvSpPr>
        <p:spPr>
          <a:xfrm>
            <a:off x="10620198" y="2424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3638FC2-A546-A908-0D85-6EA7857E236B}"/>
              </a:ext>
            </a:extLst>
          </p:cNvPr>
          <p:cNvSpPr/>
          <p:nvPr/>
        </p:nvSpPr>
        <p:spPr>
          <a:xfrm>
            <a:off x="10620198" y="273904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33FF472-4482-D5FF-4B7E-977F2179D4A7}"/>
              </a:ext>
            </a:extLst>
          </p:cNvPr>
          <p:cNvSpPr/>
          <p:nvPr/>
        </p:nvSpPr>
        <p:spPr>
          <a:xfrm>
            <a:off x="10302652" y="273904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7A8D741-035B-6466-DC1C-39502B674CCA}"/>
              </a:ext>
            </a:extLst>
          </p:cNvPr>
          <p:cNvSpPr/>
          <p:nvPr/>
        </p:nvSpPr>
        <p:spPr>
          <a:xfrm>
            <a:off x="10801830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37D2E4C-8A47-EA30-8612-722D79559BB6}"/>
              </a:ext>
            </a:extLst>
          </p:cNvPr>
          <p:cNvSpPr/>
          <p:nvPr/>
        </p:nvSpPr>
        <p:spPr>
          <a:xfrm>
            <a:off x="11119376" y="228985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60EFE1-3589-360C-B2FB-37A4041968AF}"/>
              </a:ext>
            </a:extLst>
          </p:cNvPr>
          <p:cNvSpPr/>
          <p:nvPr/>
        </p:nvSpPr>
        <p:spPr>
          <a:xfrm>
            <a:off x="10801830" y="26045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5947E6-54BC-FA3A-F30B-37144607BD9D}"/>
              </a:ext>
            </a:extLst>
          </p:cNvPr>
          <p:cNvSpPr/>
          <p:nvPr/>
        </p:nvSpPr>
        <p:spPr>
          <a:xfrm>
            <a:off x="11119376" y="26045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C43F3BF-8C10-C847-86AE-C6CD18A2A557}"/>
              </a:ext>
            </a:extLst>
          </p:cNvPr>
          <p:cNvSpPr/>
          <p:nvPr/>
        </p:nvSpPr>
        <p:spPr>
          <a:xfrm>
            <a:off x="10937743" y="24243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F257494-C7CD-F70D-D04A-A109DCD92C13}"/>
              </a:ext>
            </a:extLst>
          </p:cNvPr>
          <p:cNvSpPr/>
          <p:nvPr/>
        </p:nvSpPr>
        <p:spPr>
          <a:xfrm>
            <a:off x="11255289" y="2424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181BFC4-0E83-6570-95E0-0D3BB69488D5}"/>
              </a:ext>
            </a:extLst>
          </p:cNvPr>
          <p:cNvSpPr/>
          <p:nvPr/>
        </p:nvSpPr>
        <p:spPr>
          <a:xfrm>
            <a:off x="11255289" y="27390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ACA3CF7-1B8D-AF14-34BD-0ACA9A21BFD3}"/>
              </a:ext>
            </a:extLst>
          </p:cNvPr>
          <p:cNvSpPr/>
          <p:nvPr/>
        </p:nvSpPr>
        <p:spPr>
          <a:xfrm>
            <a:off x="10937743" y="2739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5B6C29F-2268-A9E6-A7B0-7762ADB3AE21}"/>
              </a:ext>
            </a:extLst>
          </p:cNvPr>
          <p:cNvSpPr/>
          <p:nvPr/>
        </p:nvSpPr>
        <p:spPr>
          <a:xfrm>
            <a:off x="9214104" y="29192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4763B6D-E398-FE36-BB3A-19265DA5FFD1}"/>
              </a:ext>
            </a:extLst>
          </p:cNvPr>
          <p:cNvSpPr/>
          <p:nvPr/>
        </p:nvSpPr>
        <p:spPr>
          <a:xfrm>
            <a:off x="9214104" y="323394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3532DF4-AB96-BD19-332E-27677997E5DB}"/>
              </a:ext>
            </a:extLst>
          </p:cNvPr>
          <p:cNvSpPr/>
          <p:nvPr/>
        </p:nvSpPr>
        <p:spPr>
          <a:xfrm>
            <a:off x="9350017" y="3053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F79D901-5321-445B-0579-F37FE6887CA7}"/>
              </a:ext>
            </a:extLst>
          </p:cNvPr>
          <p:cNvSpPr/>
          <p:nvPr/>
        </p:nvSpPr>
        <p:spPr>
          <a:xfrm>
            <a:off x="9350017" y="3368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2B5760A-6D17-068D-8037-86EBA77F8B06}"/>
              </a:ext>
            </a:extLst>
          </p:cNvPr>
          <p:cNvSpPr/>
          <p:nvPr/>
        </p:nvSpPr>
        <p:spPr>
          <a:xfrm>
            <a:off x="9531649" y="29192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C8A8A4E-72C9-144F-89BA-7B66DCD1EC19}"/>
              </a:ext>
            </a:extLst>
          </p:cNvPr>
          <p:cNvSpPr/>
          <p:nvPr/>
        </p:nvSpPr>
        <p:spPr>
          <a:xfrm>
            <a:off x="9849195" y="291924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F7D3821-18C9-B8D4-D043-7B6EA837D45E}"/>
              </a:ext>
            </a:extLst>
          </p:cNvPr>
          <p:cNvSpPr/>
          <p:nvPr/>
        </p:nvSpPr>
        <p:spPr>
          <a:xfrm>
            <a:off x="9531649" y="323394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0E9F088-EAD8-0E0D-18B7-60AF0DB5FA88}"/>
              </a:ext>
            </a:extLst>
          </p:cNvPr>
          <p:cNvSpPr/>
          <p:nvPr/>
        </p:nvSpPr>
        <p:spPr>
          <a:xfrm>
            <a:off x="9849195" y="3233944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A0162E4-1ACE-33FD-DAC0-E38F958291C4}"/>
              </a:ext>
            </a:extLst>
          </p:cNvPr>
          <p:cNvSpPr/>
          <p:nvPr/>
        </p:nvSpPr>
        <p:spPr>
          <a:xfrm>
            <a:off x="9667562" y="30537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C0B6FAE-33FD-3523-9142-94CE16E8E9A4}"/>
              </a:ext>
            </a:extLst>
          </p:cNvPr>
          <p:cNvSpPr/>
          <p:nvPr/>
        </p:nvSpPr>
        <p:spPr>
          <a:xfrm>
            <a:off x="9985108" y="30537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0D087A9-F3CA-78CF-440F-E3147EEC2A51}"/>
              </a:ext>
            </a:extLst>
          </p:cNvPr>
          <p:cNvSpPr/>
          <p:nvPr/>
        </p:nvSpPr>
        <p:spPr>
          <a:xfrm>
            <a:off x="9985108" y="336843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63F65633-0616-C00B-4800-505DAA9C969B}"/>
              </a:ext>
            </a:extLst>
          </p:cNvPr>
          <p:cNvSpPr/>
          <p:nvPr/>
        </p:nvSpPr>
        <p:spPr>
          <a:xfrm>
            <a:off x="9667562" y="336843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9E98AF5-A74A-C4C3-FBE1-821F654FBDC6}"/>
              </a:ext>
            </a:extLst>
          </p:cNvPr>
          <p:cNvSpPr/>
          <p:nvPr/>
        </p:nvSpPr>
        <p:spPr>
          <a:xfrm>
            <a:off x="9214103" y="35486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D709026-EAD2-0E78-C986-1284E39313B2}"/>
              </a:ext>
            </a:extLst>
          </p:cNvPr>
          <p:cNvSpPr/>
          <p:nvPr/>
        </p:nvSpPr>
        <p:spPr>
          <a:xfrm>
            <a:off x="9214103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603BBA5D-E028-E24B-4815-39F69D1651FC}"/>
              </a:ext>
            </a:extLst>
          </p:cNvPr>
          <p:cNvSpPr/>
          <p:nvPr/>
        </p:nvSpPr>
        <p:spPr>
          <a:xfrm>
            <a:off x="9350016" y="368312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30C7417-B5A1-3865-E741-8BF3460591EC}"/>
              </a:ext>
            </a:extLst>
          </p:cNvPr>
          <p:cNvSpPr/>
          <p:nvPr/>
        </p:nvSpPr>
        <p:spPr>
          <a:xfrm>
            <a:off x="9350016" y="39978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191E7B-7E15-86EF-C903-915F67F72B60}"/>
              </a:ext>
            </a:extLst>
          </p:cNvPr>
          <p:cNvSpPr/>
          <p:nvPr/>
        </p:nvSpPr>
        <p:spPr>
          <a:xfrm>
            <a:off x="9531648" y="354863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540E1F0-5D72-315B-894C-6292E27DF78A}"/>
              </a:ext>
            </a:extLst>
          </p:cNvPr>
          <p:cNvSpPr/>
          <p:nvPr/>
        </p:nvSpPr>
        <p:spPr>
          <a:xfrm>
            <a:off x="9849194" y="354863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3DBFB9E-C7A3-C9FC-5FF3-EF6D13FA4A1B}"/>
              </a:ext>
            </a:extLst>
          </p:cNvPr>
          <p:cNvSpPr/>
          <p:nvPr/>
        </p:nvSpPr>
        <p:spPr>
          <a:xfrm>
            <a:off x="9531648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28BACA0-6462-D688-9F19-0C3F43CFB2E2}"/>
              </a:ext>
            </a:extLst>
          </p:cNvPr>
          <p:cNvSpPr/>
          <p:nvPr/>
        </p:nvSpPr>
        <p:spPr>
          <a:xfrm>
            <a:off x="9849194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8ABD350-91BA-3CEC-9FE4-F0B25EEE40DA}"/>
              </a:ext>
            </a:extLst>
          </p:cNvPr>
          <p:cNvSpPr/>
          <p:nvPr/>
        </p:nvSpPr>
        <p:spPr>
          <a:xfrm>
            <a:off x="9667561" y="368312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BC876C-B22A-C230-0D20-B0A94D3BC3D7}"/>
              </a:ext>
            </a:extLst>
          </p:cNvPr>
          <p:cNvSpPr/>
          <p:nvPr/>
        </p:nvSpPr>
        <p:spPr>
          <a:xfrm>
            <a:off x="9985107" y="368312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4EE56E5-2BA8-9B60-2DFF-2A9254C0A296}"/>
              </a:ext>
            </a:extLst>
          </p:cNvPr>
          <p:cNvSpPr/>
          <p:nvPr/>
        </p:nvSpPr>
        <p:spPr>
          <a:xfrm>
            <a:off x="9985107" y="39978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4330897-1F8E-842C-24E1-C418B941140E}"/>
              </a:ext>
            </a:extLst>
          </p:cNvPr>
          <p:cNvSpPr/>
          <p:nvPr/>
        </p:nvSpPr>
        <p:spPr>
          <a:xfrm>
            <a:off x="9667561" y="39978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F643A21-03FF-9873-8C59-4C196487FB36}"/>
              </a:ext>
            </a:extLst>
          </p:cNvPr>
          <p:cNvSpPr/>
          <p:nvPr/>
        </p:nvSpPr>
        <p:spPr>
          <a:xfrm>
            <a:off x="10166739" y="291924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374E305-11AD-17B0-D7E0-E40269D0CCC1}"/>
              </a:ext>
            </a:extLst>
          </p:cNvPr>
          <p:cNvSpPr/>
          <p:nvPr/>
        </p:nvSpPr>
        <p:spPr>
          <a:xfrm>
            <a:off x="10484285" y="291924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9190A31-3183-F96B-2640-B89C20308331}"/>
              </a:ext>
            </a:extLst>
          </p:cNvPr>
          <p:cNvSpPr/>
          <p:nvPr/>
        </p:nvSpPr>
        <p:spPr>
          <a:xfrm>
            <a:off x="10166739" y="3233944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56B5457-4051-FDDA-599A-34BA9E716B0D}"/>
              </a:ext>
            </a:extLst>
          </p:cNvPr>
          <p:cNvSpPr/>
          <p:nvPr/>
        </p:nvSpPr>
        <p:spPr>
          <a:xfrm>
            <a:off x="10484285" y="3233944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631EBA5-D70C-3FA1-FB19-32A3439B1127}"/>
              </a:ext>
            </a:extLst>
          </p:cNvPr>
          <p:cNvSpPr/>
          <p:nvPr/>
        </p:nvSpPr>
        <p:spPr>
          <a:xfrm>
            <a:off x="10302652" y="305373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9002927-410C-E6D2-5E6A-74E6E08563A3}"/>
              </a:ext>
            </a:extLst>
          </p:cNvPr>
          <p:cNvSpPr/>
          <p:nvPr/>
        </p:nvSpPr>
        <p:spPr>
          <a:xfrm>
            <a:off x="10620198" y="305373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976568A-5A69-CCB7-7BE3-DB8B7AA66F64}"/>
              </a:ext>
            </a:extLst>
          </p:cNvPr>
          <p:cNvSpPr/>
          <p:nvPr/>
        </p:nvSpPr>
        <p:spPr>
          <a:xfrm>
            <a:off x="10620198" y="336843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6FB2668-ECB8-9336-2BFF-03CC6D1D0833}"/>
              </a:ext>
            </a:extLst>
          </p:cNvPr>
          <p:cNvSpPr/>
          <p:nvPr/>
        </p:nvSpPr>
        <p:spPr>
          <a:xfrm>
            <a:off x="10302652" y="33684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9FD0F-22D7-55F1-348B-B48D0355F769}"/>
              </a:ext>
            </a:extLst>
          </p:cNvPr>
          <p:cNvSpPr/>
          <p:nvPr/>
        </p:nvSpPr>
        <p:spPr>
          <a:xfrm>
            <a:off x="10801830" y="29192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1BD3F3E-B21E-6760-771B-E6916C55FA79}"/>
              </a:ext>
            </a:extLst>
          </p:cNvPr>
          <p:cNvSpPr/>
          <p:nvPr/>
        </p:nvSpPr>
        <p:spPr>
          <a:xfrm>
            <a:off x="11119376" y="29192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17423A6-706E-D87F-21F7-D30AC4282F51}"/>
              </a:ext>
            </a:extLst>
          </p:cNvPr>
          <p:cNvSpPr/>
          <p:nvPr/>
        </p:nvSpPr>
        <p:spPr>
          <a:xfrm>
            <a:off x="10801830" y="3233944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68CCD1C-479A-BCBD-A2BC-9920EA827DF8}"/>
              </a:ext>
            </a:extLst>
          </p:cNvPr>
          <p:cNvSpPr/>
          <p:nvPr/>
        </p:nvSpPr>
        <p:spPr>
          <a:xfrm>
            <a:off x="11119376" y="323394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FC5EF35-5E0A-0866-C5F2-AE8B7C85D0AB}"/>
              </a:ext>
            </a:extLst>
          </p:cNvPr>
          <p:cNvSpPr/>
          <p:nvPr/>
        </p:nvSpPr>
        <p:spPr>
          <a:xfrm>
            <a:off x="10937743" y="30537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5CDFA55-8E17-DDE2-492B-0DA152BE6A41}"/>
              </a:ext>
            </a:extLst>
          </p:cNvPr>
          <p:cNvSpPr/>
          <p:nvPr/>
        </p:nvSpPr>
        <p:spPr>
          <a:xfrm>
            <a:off x="11255289" y="3053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3D09881-F280-F96C-7C86-071F2276A240}"/>
              </a:ext>
            </a:extLst>
          </p:cNvPr>
          <p:cNvSpPr/>
          <p:nvPr/>
        </p:nvSpPr>
        <p:spPr>
          <a:xfrm>
            <a:off x="11255289" y="3368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ED48D7D-CC58-10F5-31D2-941D61756D0E}"/>
              </a:ext>
            </a:extLst>
          </p:cNvPr>
          <p:cNvSpPr/>
          <p:nvPr/>
        </p:nvSpPr>
        <p:spPr>
          <a:xfrm>
            <a:off x="10937743" y="33684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ADA7CD1-4DA5-F175-0416-12EC68721FE1}"/>
              </a:ext>
            </a:extLst>
          </p:cNvPr>
          <p:cNvSpPr/>
          <p:nvPr/>
        </p:nvSpPr>
        <p:spPr>
          <a:xfrm>
            <a:off x="10166738" y="354863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A4ED74F-B88A-9A9F-707F-691EDFC7D0CE}"/>
              </a:ext>
            </a:extLst>
          </p:cNvPr>
          <p:cNvSpPr/>
          <p:nvPr/>
        </p:nvSpPr>
        <p:spPr>
          <a:xfrm>
            <a:off x="10484284" y="354863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97C6E9D-4981-A1C1-A4A3-DCCCCE702723}"/>
              </a:ext>
            </a:extLst>
          </p:cNvPr>
          <p:cNvSpPr/>
          <p:nvPr/>
        </p:nvSpPr>
        <p:spPr>
          <a:xfrm>
            <a:off x="10166738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BA78621-F64D-899E-C752-C306F044CD4A}"/>
              </a:ext>
            </a:extLst>
          </p:cNvPr>
          <p:cNvSpPr/>
          <p:nvPr/>
        </p:nvSpPr>
        <p:spPr>
          <a:xfrm>
            <a:off x="10484284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EDF19CE0-9B3F-00F9-045F-A9D4F002412A}"/>
              </a:ext>
            </a:extLst>
          </p:cNvPr>
          <p:cNvSpPr/>
          <p:nvPr/>
        </p:nvSpPr>
        <p:spPr>
          <a:xfrm>
            <a:off x="10302651" y="368312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F9F7B8D-23A1-7A02-401C-E32BA27153BD}"/>
              </a:ext>
            </a:extLst>
          </p:cNvPr>
          <p:cNvSpPr/>
          <p:nvPr/>
        </p:nvSpPr>
        <p:spPr>
          <a:xfrm>
            <a:off x="10620197" y="368312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AC97ADE-C598-066B-5504-41769F850DB2}"/>
              </a:ext>
            </a:extLst>
          </p:cNvPr>
          <p:cNvSpPr/>
          <p:nvPr/>
        </p:nvSpPr>
        <p:spPr>
          <a:xfrm>
            <a:off x="10620197" y="39978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826DBB0-3F34-B1B2-2B8E-C383326D2BDC}"/>
              </a:ext>
            </a:extLst>
          </p:cNvPr>
          <p:cNvSpPr/>
          <p:nvPr/>
        </p:nvSpPr>
        <p:spPr>
          <a:xfrm>
            <a:off x="10302651" y="39978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5FEC6BF-CC5C-BC8A-3B3C-7CE842BD0CDC}"/>
              </a:ext>
            </a:extLst>
          </p:cNvPr>
          <p:cNvSpPr/>
          <p:nvPr/>
        </p:nvSpPr>
        <p:spPr>
          <a:xfrm>
            <a:off x="10801829" y="354863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5E631E1-E007-2884-12DB-A6CE98DCA977}"/>
              </a:ext>
            </a:extLst>
          </p:cNvPr>
          <p:cNvSpPr/>
          <p:nvPr/>
        </p:nvSpPr>
        <p:spPr>
          <a:xfrm>
            <a:off x="11119375" y="35486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CB3F274-4F62-32A3-B90F-93CAEC25A8BE}"/>
              </a:ext>
            </a:extLst>
          </p:cNvPr>
          <p:cNvSpPr/>
          <p:nvPr/>
        </p:nvSpPr>
        <p:spPr>
          <a:xfrm>
            <a:off x="10801829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9B54315-01BE-C494-285E-9C7E4FBEBC17}"/>
              </a:ext>
            </a:extLst>
          </p:cNvPr>
          <p:cNvSpPr/>
          <p:nvPr/>
        </p:nvSpPr>
        <p:spPr>
          <a:xfrm>
            <a:off x="11119375" y="38633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2D4A3CEE-D2A2-DA5D-0202-ED70045AF3D6}"/>
              </a:ext>
            </a:extLst>
          </p:cNvPr>
          <p:cNvSpPr/>
          <p:nvPr/>
        </p:nvSpPr>
        <p:spPr>
          <a:xfrm>
            <a:off x="10937742" y="368312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A789A83-35B3-718E-D274-21F56DCFCCB5}"/>
              </a:ext>
            </a:extLst>
          </p:cNvPr>
          <p:cNvSpPr/>
          <p:nvPr/>
        </p:nvSpPr>
        <p:spPr>
          <a:xfrm>
            <a:off x="11255288" y="368312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E189D46A-8175-8345-7AC6-E089FCAA48A7}"/>
              </a:ext>
            </a:extLst>
          </p:cNvPr>
          <p:cNvSpPr/>
          <p:nvPr/>
        </p:nvSpPr>
        <p:spPr>
          <a:xfrm>
            <a:off x="11255288" y="39978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26D7FA4-2A71-742F-4C9D-8626E3EA719B}"/>
              </a:ext>
            </a:extLst>
          </p:cNvPr>
          <p:cNvSpPr/>
          <p:nvPr/>
        </p:nvSpPr>
        <p:spPr>
          <a:xfrm>
            <a:off x="10937742" y="39978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7F1A20B4-FD0A-066B-90A7-7118A92D0F28}"/>
              </a:ext>
            </a:extLst>
          </p:cNvPr>
          <p:cNvSpPr/>
          <p:nvPr/>
        </p:nvSpPr>
        <p:spPr>
          <a:xfrm>
            <a:off x="9529950" y="2291938"/>
            <a:ext cx="1603168" cy="1579418"/>
          </a:xfrm>
          <a:custGeom>
            <a:avLst/>
            <a:gdLst>
              <a:gd name="connsiteX0" fmla="*/ 0 w 1603168"/>
              <a:gd name="connsiteY0" fmla="*/ 1573480 h 1579418"/>
              <a:gd name="connsiteX1" fmla="*/ 950026 w 1603168"/>
              <a:gd name="connsiteY1" fmla="*/ 0 h 1579418"/>
              <a:gd name="connsiteX2" fmla="*/ 1603168 w 1603168"/>
              <a:gd name="connsiteY2" fmla="*/ 1579418 h 1579418"/>
              <a:gd name="connsiteX3" fmla="*/ 0 w 1603168"/>
              <a:gd name="connsiteY3" fmla="*/ 157348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168" h="1579418">
                <a:moveTo>
                  <a:pt x="0" y="1573480"/>
                </a:moveTo>
                <a:lnTo>
                  <a:pt x="950026" y="0"/>
                </a:lnTo>
                <a:lnTo>
                  <a:pt x="1603168" y="1579418"/>
                </a:lnTo>
                <a:lnTo>
                  <a:pt x="0" y="157348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285A1954-4F2C-C832-12A3-2B081FDD8900}"/>
              </a:ext>
            </a:extLst>
          </p:cNvPr>
          <p:cNvSpPr/>
          <p:nvPr/>
        </p:nvSpPr>
        <p:spPr>
          <a:xfrm>
            <a:off x="10250947" y="2052170"/>
            <a:ext cx="481796" cy="5023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AD7C92F-775B-AAC0-10B4-AA6617CE0F11}"/>
              </a:ext>
            </a:extLst>
          </p:cNvPr>
          <p:cNvSpPr/>
          <p:nvPr/>
        </p:nvSpPr>
        <p:spPr>
          <a:xfrm>
            <a:off x="9289052" y="3624057"/>
            <a:ext cx="481796" cy="50234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B6FEC6D-4E6C-BD1B-DCE8-D7F1CF530039}"/>
              </a:ext>
            </a:extLst>
          </p:cNvPr>
          <p:cNvSpPr/>
          <p:nvPr/>
        </p:nvSpPr>
        <p:spPr>
          <a:xfrm>
            <a:off x="10882257" y="3624058"/>
            <a:ext cx="481796" cy="50234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10" grpId="0" animBg="1"/>
      <p:bldP spid="211" grpId="0" animBg="1"/>
      <p:bldP spid="212" grpId="0" animBg="1"/>
      <p:bldP spid="2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AE1E-23D9-D2BD-8E32-131DC34C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Субпіксельна положення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E9D0A-E1AF-C908-CB71-AF45D8EDC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083016" cy="4351337"/>
          </a:xfrm>
        </p:spPr>
        <p:txBody>
          <a:bodyPr>
            <a:normAutofit/>
          </a:bodyPr>
          <a:lstStyle/>
          <a:p>
            <a:r>
              <a:rPr lang="uk-UA" dirty="0"/>
              <a:t>У</a:t>
            </a:r>
            <a:r>
              <a:rPr lang="ru-RU" dirty="0"/>
              <a:t>явімо, що кожен піксель фактично містить 4x4 менших «субпікселів» всередині</a:t>
            </a:r>
            <a:endParaRPr lang="en-US" dirty="0"/>
          </a:p>
          <a:p>
            <a:r>
              <a:rPr lang="ru-RU" dirty="0"/>
              <a:t>У цьому прикладі ми використовуємо 4x4 субпікселів, але замість цього ми напишемо алгоритм, який використовує 256x256 субпікселів </a:t>
            </a:r>
          </a:p>
          <a:p>
            <a:r>
              <a:rPr lang="uk-UA" dirty="0"/>
              <a:t>Субпікселі — це дробові частини пікселя, тому нам потрібно, щоб деякі біти в нашому цілому представляли дроби замість цілих чисел, щоб їх кодувати</a:t>
            </a:r>
            <a:endParaRPr lang="en-US" dirty="0"/>
          </a:p>
          <a:p>
            <a:pPr lvl="1"/>
            <a:r>
              <a:rPr lang="uk-UA" dirty="0"/>
              <a:t>Як нам це зробити</a:t>
            </a:r>
            <a:r>
              <a:rPr lang="en-US" dirty="0"/>
              <a:t>?</a:t>
            </a:r>
          </a:p>
          <a:p>
            <a:r>
              <a:rPr lang="ru-RU" dirty="0"/>
              <a:t>Є два способи думати про це, тому я покажу їх обидва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BF1E1-EFAA-3C4B-99FC-A71D1CF136BA}"/>
              </a:ext>
            </a:extLst>
          </p:cNvPr>
          <p:cNvSpPr/>
          <p:nvPr/>
        </p:nvSpPr>
        <p:spPr>
          <a:xfrm>
            <a:off x="7908966" y="1442852"/>
            <a:ext cx="1419101" cy="1325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8E3A6D-729C-0F72-1D49-9935221AC017}"/>
              </a:ext>
            </a:extLst>
          </p:cNvPr>
          <p:cNvSpPr/>
          <p:nvPr/>
        </p:nvSpPr>
        <p:spPr>
          <a:xfrm>
            <a:off x="8568047" y="2054431"/>
            <a:ext cx="112816" cy="11875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5A7223-E7B8-2A0E-C105-EB21A11DB770}"/>
              </a:ext>
            </a:extLst>
          </p:cNvPr>
          <p:cNvSpPr/>
          <p:nvPr/>
        </p:nvSpPr>
        <p:spPr>
          <a:xfrm>
            <a:off x="9729849" y="1442852"/>
            <a:ext cx="1419101" cy="1325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E29068-AE17-C204-A4C6-0AFED4A6F3FE}"/>
              </a:ext>
            </a:extLst>
          </p:cNvPr>
          <p:cNvSpPr/>
          <p:nvPr/>
        </p:nvSpPr>
        <p:spPr>
          <a:xfrm>
            <a:off x="10382991" y="2048493"/>
            <a:ext cx="112816" cy="11875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4956AE-AFF5-3387-BF8D-65318D16B6AD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10439400" y="1442852"/>
            <a:ext cx="0" cy="1325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0527-6F1D-A086-0E6C-AB5F6C7A36A3}"/>
              </a:ext>
            </a:extLst>
          </p:cNvPr>
          <p:cNvCxnSpPr>
            <a:cxnSpLocks/>
            <a:stCxn id="6" idx="3"/>
            <a:endCxn id="6" idx="1"/>
          </p:cNvCxnSpPr>
          <p:nvPr/>
        </p:nvCxnSpPr>
        <p:spPr>
          <a:xfrm flipH="1">
            <a:off x="9729849" y="2105633"/>
            <a:ext cx="1419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64A05A-6E7B-6004-A560-ACD1D1327903}"/>
              </a:ext>
            </a:extLst>
          </p:cNvPr>
          <p:cNvCxnSpPr>
            <a:cxnSpLocks/>
          </p:cNvCxnSpPr>
          <p:nvPr/>
        </p:nvCxnSpPr>
        <p:spPr>
          <a:xfrm flipH="1">
            <a:off x="9729849" y="2451997"/>
            <a:ext cx="1419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5EA0FF-7F71-F8ED-4D90-0B52C5251030}"/>
              </a:ext>
            </a:extLst>
          </p:cNvPr>
          <p:cNvCxnSpPr>
            <a:cxnSpLocks/>
          </p:cNvCxnSpPr>
          <p:nvPr/>
        </p:nvCxnSpPr>
        <p:spPr>
          <a:xfrm flipH="1">
            <a:off x="9729848" y="1786723"/>
            <a:ext cx="1419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2E3C5C-E98E-7D3A-92B5-9B85C90055C6}"/>
              </a:ext>
            </a:extLst>
          </p:cNvPr>
          <p:cNvCxnSpPr>
            <a:cxnSpLocks/>
          </p:cNvCxnSpPr>
          <p:nvPr/>
        </p:nvCxnSpPr>
        <p:spPr>
          <a:xfrm>
            <a:off x="10787742" y="1442852"/>
            <a:ext cx="0" cy="1325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4FC8E4-210F-DC38-DDBB-A226B215B164}"/>
              </a:ext>
            </a:extLst>
          </p:cNvPr>
          <p:cNvCxnSpPr>
            <a:cxnSpLocks/>
          </p:cNvCxnSpPr>
          <p:nvPr/>
        </p:nvCxnSpPr>
        <p:spPr>
          <a:xfrm>
            <a:off x="10096994" y="1442852"/>
            <a:ext cx="0" cy="1325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0974ACF-4289-4144-CE53-0F9C42CA5FD7}"/>
              </a:ext>
            </a:extLst>
          </p:cNvPr>
          <p:cNvSpPr/>
          <p:nvPr/>
        </p:nvSpPr>
        <p:spPr>
          <a:xfrm>
            <a:off x="9057408" y="1935096"/>
            <a:ext cx="112816" cy="118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DEE2F5-2261-A181-4BE2-6E0767A1A953}"/>
              </a:ext>
            </a:extLst>
          </p:cNvPr>
          <p:cNvSpPr/>
          <p:nvPr/>
        </p:nvSpPr>
        <p:spPr>
          <a:xfrm>
            <a:off x="10903031" y="1938888"/>
            <a:ext cx="112816" cy="118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0DC2A9-95BB-1DC3-049C-596177FEA128}"/>
              </a:ext>
            </a:extLst>
          </p:cNvPr>
          <p:cNvSpPr/>
          <p:nvPr/>
        </p:nvSpPr>
        <p:spPr>
          <a:xfrm>
            <a:off x="9268692" y="1383475"/>
            <a:ext cx="112816" cy="1187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CEA3E1-7CBA-EFE8-CE22-0F7A252F58FB}"/>
              </a:ext>
            </a:extLst>
          </p:cNvPr>
          <p:cNvSpPr/>
          <p:nvPr/>
        </p:nvSpPr>
        <p:spPr>
          <a:xfrm>
            <a:off x="10731333" y="2048493"/>
            <a:ext cx="112816" cy="1187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696623-04C0-33E8-A334-05BA80596977}"/>
              </a:ext>
            </a:extLst>
          </p:cNvPr>
          <p:cNvCxnSpPr>
            <a:cxnSpLocks/>
            <a:stCxn id="29" idx="0"/>
            <a:endCxn id="31" idx="3"/>
          </p:cNvCxnSpPr>
          <p:nvPr/>
        </p:nvCxnSpPr>
        <p:spPr>
          <a:xfrm flipV="1">
            <a:off x="9113816" y="1484837"/>
            <a:ext cx="171398" cy="45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985AA847-5735-3F72-AC68-FC52F21A4054}"/>
              </a:ext>
            </a:extLst>
          </p:cNvPr>
          <p:cNvSpPr/>
          <p:nvPr/>
        </p:nvSpPr>
        <p:spPr>
          <a:xfrm rot="16200000">
            <a:off x="9833695" y="2772434"/>
            <a:ext cx="159454" cy="3671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0CE2108-2BD7-AAEE-64A7-F43A93A4E056}"/>
                  </a:ext>
                </a:extLst>
              </p:cNvPr>
              <p:cNvSpPr txBox="1"/>
              <p:nvPr/>
            </p:nvSpPr>
            <p:spPr>
              <a:xfrm>
                <a:off x="9696215" y="3053165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1/4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0CE2108-2BD7-AAEE-64A7-F43A93A4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15" y="3053165"/>
                <a:ext cx="434414" cy="276999"/>
              </a:xfrm>
              <a:prstGeom prst="rect">
                <a:avLst/>
              </a:prstGeom>
              <a:blipFill>
                <a:blip r:embed="rId2"/>
                <a:stretch>
                  <a:fillRect l="-12676" r="-1126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 Brace 40">
            <a:extLst>
              <a:ext uri="{FF2B5EF4-FFF2-40B4-BE49-F238E27FC236}">
                <a16:creationId xmlns:a16="http://schemas.microsoft.com/office/drawing/2014/main" id="{5E7E8093-3E2D-4063-AB62-6CE6BEF88F17}"/>
              </a:ext>
            </a:extLst>
          </p:cNvPr>
          <p:cNvSpPr/>
          <p:nvPr/>
        </p:nvSpPr>
        <p:spPr>
          <a:xfrm rot="16200000">
            <a:off x="10359673" y="2838603"/>
            <a:ext cx="159454" cy="14191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370481-587E-C898-6225-C968352FF8E2}"/>
                  </a:ext>
                </a:extLst>
              </p:cNvPr>
              <p:cNvSpPr txBox="1"/>
              <p:nvPr/>
            </p:nvSpPr>
            <p:spPr>
              <a:xfrm>
                <a:off x="10357260" y="36463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370481-587E-C898-6225-C968352F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60" y="3646343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029125-0BEF-11F7-AF87-45348CC25723}"/>
              </a:ext>
            </a:extLst>
          </p:cNvPr>
          <p:cNvCxnSpPr>
            <a:cxnSpLocks/>
            <a:stCxn id="30" idx="3"/>
            <a:endCxn id="32" idx="7"/>
          </p:cNvCxnSpPr>
          <p:nvPr/>
        </p:nvCxnSpPr>
        <p:spPr>
          <a:xfrm flipH="1">
            <a:off x="10827627" y="2040250"/>
            <a:ext cx="91926" cy="256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9" grpId="0" animBg="1"/>
      <p:bldP spid="40" grpId="0"/>
      <p:bldP spid="41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2C5D-9D9F-34E5-252B-E7F329D7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Субпіксельна положення </a:t>
            </a:r>
            <a:r>
              <a:rPr lang="en-US" dirty="0"/>
              <a:t>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D72C-A1E3-C695-383C-F438EFE1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927157" cy="4351337"/>
          </a:xfrm>
        </p:spPr>
        <p:txBody>
          <a:bodyPr/>
          <a:lstStyle/>
          <a:p>
            <a:r>
              <a:rPr lang="ru-RU" dirty="0"/>
              <a:t>Перший спосіб подумати про це — це зберегти наші числа не в піксельному просторі, а в субпіксельному просторі</a:t>
            </a:r>
            <a:endParaRPr lang="en-US" dirty="0"/>
          </a:p>
          <a:p>
            <a:pPr lvl="1"/>
            <a:r>
              <a:rPr lang="ru-RU" dirty="0"/>
              <a:t>Зазвичай, коли ми отримуємо числа в NDC, ми множимо їх на ширину/висоту нашого кадрового буфера, який знаходиться в піксельному просторі</a:t>
            </a:r>
            <a:endParaRPr lang="en-US" dirty="0"/>
          </a:p>
          <a:p>
            <a:pPr lvl="1"/>
            <a:r>
              <a:rPr lang="ru-RU" dirty="0"/>
              <a:t>Натомість ми можемо помножити на ширину*256/висоту*256, щоб наші положення були в субпіксельному просторі</a:t>
            </a:r>
            <a:endParaRPr lang="en-US" dirty="0"/>
          </a:p>
          <a:p>
            <a:r>
              <a:rPr lang="ru-RU" dirty="0"/>
              <a:t>Тепер, якщо ми хочемо обчислити наші рівняння ребер, ми просто використовуємо ці положення в субпіксельному просторі, і ми отримаємо правильні результати!</a:t>
            </a:r>
            <a:endParaRPr lang="uk-UA" dirty="0"/>
          </a:p>
          <a:p>
            <a:pPr lvl="1"/>
            <a:r>
              <a:rPr lang="ru-RU" dirty="0"/>
              <a:t>Єдине, про що нам потрібно бути обережними, це коли ми обчислюємо положення пікселя, він мусить також знаходиться в просторі субпікселів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916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2C5D-9D9F-34E5-252B-E7F329D7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Субпіксельна положення </a:t>
            </a:r>
            <a:r>
              <a:rPr lang="en-US" dirty="0"/>
              <a:t>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D72C-A1E3-C695-383C-F438EFE1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9556549" cy="1442852"/>
          </a:xfrm>
        </p:spPr>
        <p:txBody>
          <a:bodyPr>
            <a:normAutofit/>
          </a:bodyPr>
          <a:lstStyle/>
          <a:p>
            <a:r>
              <a:rPr lang="ru-RU" dirty="0"/>
              <a:t>Інший спосіб уявлення про положення субпікселя - це біти, які кодують дроби</a:t>
            </a:r>
            <a:endParaRPr lang="en-US" dirty="0"/>
          </a:p>
          <a:p>
            <a:pPr lvl="1"/>
            <a:r>
              <a:rPr lang="ru-RU" dirty="0"/>
              <a:t>Положення субпікселя насправді є лише дробове положення в піксельному просторі</a:t>
            </a:r>
            <a:endParaRPr lang="uk-UA" dirty="0"/>
          </a:p>
          <a:p>
            <a:pPr lvl="1"/>
            <a:r>
              <a:rPr lang="ru-RU" dirty="0"/>
              <a:t>Оскільки ми можемо мати 256x256 субпікселів, нам потрібно зберегти 8 біт для дроби в наших числах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ECDC0A-2D39-A836-01A1-8A3A747B0013}"/>
                  </a:ext>
                </a:extLst>
              </p:cNvPr>
              <p:cNvSpPr txBox="1"/>
              <p:nvPr/>
            </p:nvSpPr>
            <p:spPr>
              <a:xfrm>
                <a:off x="2863412" y="3672728"/>
                <a:ext cx="63255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𝑓𝑖𝑥𝑒𝑑𝑝𝑜𝑖𝑛𝑡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ECDC0A-2D39-A836-01A1-8A3A747B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2" y="3672728"/>
                <a:ext cx="6325506" cy="276999"/>
              </a:xfrm>
              <a:prstGeom prst="rect">
                <a:avLst/>
              </a:prstGeom>
              <a:blipFill>
                <a:blip r:embed="rId2"/>
                <a:stretch>
                  <a:fillRect l="-1736" r="-28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725485-53DC-D9F5-818E-0579E5601681}"/>
                  </a:ext>
                </a:extLst>
              </p:cNvPr>
              <p:cNvSpPr txBox="1"/>
              <p:nvPr/>
            </p:nvSpPr>
            <p:spPr>
              <a:xfrm>
                <a:off x="2863412" y="4182083"/>
                <a:ext cx="66105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𝑓𝑖𝑥𝑒𝑑𝑝𝑜𝑖𝑛𝑡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32=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725485-53DC-D9F5-818E-0579E560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2" y="4182083"/>
                <a:ext cx="6610514" cy="276999"/>
              </a:xfrm>
              <a:prstGeom prst="rect">
                <a:avLst/>
              </a:prstGeom>
              <a:blipFill>
                <a:blip r:embed="rId3"/>
                <a:stretch>
                  <a:fillRect l="-1661" r="-64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0D42676-6B1F-5F46-6302-93DD94AF1109}"/>
              </a:ext>
            </a:extLst>
          </p:cNvPr>
          <p:cNvSpPr txBox="1"/>
          <p:nvPr/>
        </p:nvSpPr>
        <p:spPr>
          <a:xfrm>
            <a:off x="6026165" y="5450040"/>
            <a:ext cx="355722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Це точно така сама формула, як і на попередньому слайді, ми просто множимо на 256, щоб закодувати дробу в нижніх 8 бітах</a:t>
            </a:r>
            <a:endParaRPr lang="en-CA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73173-D1BB-56D4-D7D0-89232277DE27}"/>
              </a:ext>
            </a:extLst>
          </p:cNvPr>
          <p:cNvSpPr/>
          <p:nvPr/>
        </p:nvSpPr>
        <p:spPr>
          <a:xfrm>
            <a:off x="4437570" y="3630315"/>
            <a:ext cx="2382220" cy="3681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E26A4F-1375-DFEE-E05F-8C73F158BEAD}"/>
              </a:ext>
            </a:extLst>
          </p:cNvPr>
          <p:cNvSpPr/>
          <p:nvPr/>
        </p:nvSpPr>
        <p:spPr>
          <a:xfrm>
            <a:off x="7002259" y="3627159"/>
            <a:ext cx="2186659" cy="3681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C3B2C-8C98-E871-E005-FD83D7F69416}"/>
              </a:ext>
            </a:extLst>
          </p:cNvPr>
          <p:cNvSpPr txBox="1"/>
          <p:nvPr/>
        </p:nvSpPr>
        <p:spPr>
          <a:xfrm>
            <a:off x="4487001" y="2894045"/>
            <a:ext cx="227341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Наше положення пікселя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(24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біті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79B04-930D-7F0C-A5B0-4C782EC2D206}"/>
              </a:ext>
            </a:extLst>
          </p:cNvPr>
          <p:cNvSpPr txBox="1"/>
          <p:nvPr/>
        </p:nvSpPr>
        <p:spPr>
          <a:xfrm>
            <a:off x="7002259" y="2894044"/>
            <a:ext cx="218665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Наше положення субпікселя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(8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біті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137BC-57DF-DAC7-3F5F-94FF8E4978DB}"/>
              </a:ext>
            </a:extLst>
          </p:cNvPr>
          <p:cNvSpPr/>
          <p:nvPr/>
        </p:nvSpPr>
        <p:spPr>
          <a:xfrm>
            <a:off x="4883086" y="4136514"/>
            <a:ext cx="4543338" cy="3681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EE4E9-B2A0-D58D-0604-3CE1FC57878C}"/>
              </a:ext>
            </a:extLst>
          </p:cNvPr>
          <p:cNvSpPr txBox="1"/>
          <p:nvPr/>
        </p:nvSpPr>
        <p:spPr>
          <a:xfrm>
            <a:off x="9709522" y="3909974"/>
            <a:ext cx="2041112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Це лише бітове представлення звичайного uint32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720AA-A4FE-293B-83C1-8A866AF22785}"/>
                  </a:ext>
                </a:extLst>
              </p:cNvPr>
              <p:cNvSpPr txBox="1"/>
              <p:nvPr/>
            </p:nvSpPr>
            <p:spPr>
              <a:xfrm>
                <a:off x="2863412" y="4661221"/>
                <a:ext cx="29495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𝑓𝑖𝑥𝑒𝑑𝑝𝑜𝑖𝑛𝑡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720AA-A4FE-293B-83C1-8A866AF22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2" y="4661221"/>
                <a:ext cx="2949565" cy="276999"/>
              </a:xfrm>
              <a:prstGeom prst="rect">
                <a:avLst/>
              </a:prstGeom>
              <a:blipFill>
                <a:blip r:embed="rId4"/>
                <a:stretch>
                  <a:fillRect l="-3719" r="-165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4992C6-2BD8-A1B4-B959-54D920D9EBD8}"/>
                  </a:ext>
                </a:extLst>
              </p:cNvPr>
              <p:cNvSpPr txBox="1"/>
              <p:nvPr/>
            </p:nvSpPr>
            <p:spPr>
              <a:xfrm>
                <a:off x="2863412" y="5140359"/>
                <a:ext cx="25279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𝑓𝑖𝑥𝑒𝑑𝑝𝑜𝑖𝑛𝑡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32=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4992C6-2BD8-A1B4-B959-54D920D9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2" y="5140359"/>
                <a:ext cx="2527991" cy="276999"/>
              </a:xfrm>
              <a:prstGeom prst="rect">
                <a:avLst/>
              </a:prstGeom>
              <a:blipFill>
                <a:blip r:embed="rId5"/>
                <a:stretch>
                  <a:fillRect l="-4348" r="-169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5E104BA-19BA-8139-FC9A-9CFD42DDE03A}"/>
              </a:ext>
            </a:extLst>
          </p:cNvPr>
          <p:cNvSpPr/>
          <p:nvPr/>
        </p:nvSpPr>
        <p:spPr>
          <a:xfrm>
            <a:off x="2788462" y="5992899"/>
            <a:ext cx="2677886" cy="3916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87092-B6E5-8DB8-778B-A2025ED1A6E0}"/>
                  </a:ext>
                </a:extLst>
              </p:cNvPr>
              <p:cNvSpPr txBox="1"/>
              <p:nvPr/>
            </p:nvSpPr>
            <p:spPr>
              <a:xfrm>
                <a:off x="2863411" y="5595282"/>
                <a:ext cx="25279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32=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87092-B6E5-8DB8-778B-A2025ED1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1" y="5595282"/>
                <a:ext cx="2527991" cy="276999"/>
              </a:xfrm>
              <a:prstGeom prst="rect">
                <a:avLst/>
              </a:prstGeom>
              <a:blipFill>
                <a:blip r:embed="rId6"/>
                <a:stretch>
                  <a:fillRect l="-338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E8F3D-28FA-8D47-9807-BC19DCDD3887}"/>
                  </a:ext>
                </a:extLst>
              </p:cNvPr>
              <p:cNvSpPr txBox="1"/>
              <p:nvPr/>
            </p:nvSpPr>
            <p:spPr>
              <a:xfrm>
                <a:off x="2863410" y="6050205"/>
                <a:ext cx="25279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E8F3D-28FA-8D47-9807-BC19DCDD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0" y="6050205"/>
                <a:ext cx="2527991" cy="276999"/>
              </a:xfrm>
              <a:prstGeom prst="rect">
                <a:avLst/>
              </a:prstGeom>
              <a:blipFill>
                <a:blip r:embed="rId7"/>
                <a:stretch>
                  <a:fillRect l="-338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E1FD8-908D-DCD6-09F7-F98EF7F03025}"/>
                  </a:ext>
                </a:extLst>
              </p:cNvPr>
              <p:cNvSpPr txBox="1"/>
              <p:nvPr/>
            </p:nvSpPr>
            <p:spPr>
              <a:xfrm>
                <a:off x="535205" y="4043549"/>
                <a:ext cx="2182870" cy="1477328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Якби ми хотіли отримати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біт субпіксельної точності, треба замінити цей 8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uk-UA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E1FD8-908D-DCD6-09F7-F98EF7F03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5" y="4043549"/>
                <a:ext cx="2182870" cy="1477328"/>
              </a:xfrm>
              <a:prstGeom prst="rect">
                <a:avLst/>
              </a:prstGeom>
              <a:blipFill>
                <a:blip r:embed="rId8"/>
                <a:stretch>
                  <a:fillRect l="-251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6E71CB1-24E3-A268-15A9-EF0E0C27A1B5}"/>
              </a:ext>
            </a:extLst>
          </p:cNvPr>
          <p:cNvSpPr/>
          <p:nvPr/>
        </p:nvSpPr>
        <p:spPr>
          <a:xfrm>
            <a:off x="4645578" y="4637859"/>
            <a:ext cx="237507" cy="1982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75B68C-94EC-C026-F51F-615D2E92100F}"/>
              </a:ext>
            </a:extLst>
          </p:cNvPr>
          <p:cNvSpPr/>
          <p:nvPr/>
        </p:nvSpPr>
        <p:spPr>
          <a:xfrm>
            <a:off x="4487001" y="4570083"/>
            <a:ext cx="1325976" cy="391609"/>
          </a:xfrm>
          <a:prstGeom prst="rect">
            <a:avLst/>
          </a:prstGeom>
          <a:noFill/>
          <a:ln w="28575">
            <a:solidFill>
              <a:srgbClr val="B40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DF44B-98EE-C566-3B9C-901B6465F98B}"/>
              </a:ext>
            </a:extLst>
          </p:cNvPr>
          <p:cNvSpPr/>
          <p:nvPr/>
        </p:nvSpPr>
        <p:spPr>
          <a:xfrm>
            <a:off x="2788461" y="5111707"/>
            <a:ext cx="1485223" cy="391609"/>
          </a:xfrm>
          <a:prstGeom prst="rect">
            <a:avLst/>
          </a:prstGeom>
          <a:noFill/>
          <a:ln w="28575">
            <a:solidFill>
              <a:srgbClr val="B40C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FBE5-52D9-C853-308C-D3479BF6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Субпіксельна положення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049FD9-2574-6FC3-51F4-564C657FA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Обидва ці методи дають однакові результати, це просто різні способи розуміння однієї концепції</a:t>
                </a:r>
                <a:endParaRPr lang="uk-UA" dirty="0"/>
              </a:p>
              <a:p>
                <a:r>
                  <a:rPr lang="ru-RU" dirty="0"/>
                  <a:t>У другому способі ми зберігали дроби в нижніх бітах наших цілих чисел</a:t>
                </a:r>
                <a:endParaRPr lang="uk-UA" dirty="0"/>
              </a:p>
              <a:p>
                <a:pPr lvl="1"/>
                <a:r>
                  <a:rPr lang="uk-UA" dirty="0"/>
                  <a:t>Цей тип представлення чисел називається </a:t>
                </a:r>
                <a:r>
                  <a:rPr lang="uk-UA" b="1" dirty="0"/>
                  <a:t>фіксованою комою</a:t>
                </a:r>
                <a:r>
                  <a:rPr lang="en-CA" b="1" dirty="0"/>
                  <a:t>/</a:t>
                </a:r>
                <a:r>
                  <a:rPr lang="en-US" b="1" dirty="0"/>
                  <a:t>fixed point</a:t>
                </a:r>
                <a:r>
                  <a:rPr lang="uk-UA" dirty="0"/>
                  <a:t>, і ми можемо вибрати, скільки бітів зберігати дріб, змінивши наш множник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uk-UA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uk-UA" i="1" dirty="0" smtClean="0">
                        <a:latin typeface="Cambria Math" panose="02040503050406030204" pitchFamily="18" charset="0"/>
                      </a:rPr>
                      <m:t> = 16 </m:t>
                    </m:r>
                  </m:oMath>
                </a14:m>
                <a:r>
                  <a:rPr lang="uk-UA" dirty="0"/>
                  <a:t>кодуватиме 4 біти для дробів замість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uk-UA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)</a:t>
                </a:r>
              </a:p>
              <a:p>
                <a:r>
                  <a:rPr lang="uk-UA" dirty="0"/>
                  <a:t>З</a:t>
                </a:r>
                <a:r>
                  <a:rPr lang="ru-RU" dirty="0"/>
                  <a:t>розуміємо, як ми можемо додавати/віднімати/множити числа з фіксованою комою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049FD9-2574-6FC3-51F4-564C657FA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7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83F8-C0B6-554A-E050-F24A929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Число з нерухомою комою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D50B8D-1397-99C4-9E67-F6BF13C332C5}"/>
                  </a:ext>
                </a:extLst>
              </p:cNvPr>
              <p:cNvSpPr txBox="1"/>
              <p:nvPr/>
            </p:nvSpPr>
            <p:spPr>
              <a:xfrm>
                <a:off x="1145968" y="2025657"/>
                <a:ext cx="6471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D50B8D-1397-99C4-9E67-F6BF13C33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8" y="2025657"/>
                <a:ext cx="6471067" cy="276999"/>
              </a:xfrm>
              <a:prstGeom prst="rect">
                <a:avLst/>
              </a:prstGeom>
              <a:blipFill>
                <a:blip r:embed="rId2"/>
                <a:stretch>
                  <a:fillRect l="-94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420582-3FF3-5127-D533-350C25E5CF81}"/>
                  </a:ext>
                </a:extLst>
              </p:cNvPr>
              <p:cNvSpPr txBox="1"/>
              <p:nvPr/>
            </p:nvSpPr>
            <p:spPr>
              <a:xfrm>
                <a:off x="1145967" y="3290500"/>
                <a:ext cx="604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420582-3FF3-5127-D533-350C25E5C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7" y="3290500"/>
                <a:ext cx="604076" cy="276999"/>
              </a:xfrm>
              <a:prstGeom prst="rect">
                <a:avLst/>
              </a:prstGeom>
              <a:blipFill>
                <a:blip r:embed="rId3"/>
                <a:stretch>
                  <a:fillRect l="-10101" r="-202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6026FF-AFD8-2B4A-8075-5D3743CBFC41}"/>
                  </a:ext>
                </a:extLst>
              </p:cNvPr>
              <p:cNvSpPr txBox="1"/>
              <p:nvPr/>
            </p:nvSpPr>
            <p:spPr>
              <a:xfrm>
                <a:off x="1145967" y="2492220"/>
                <a:ext cx="6566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6026FF-AFD8-2B4A-8075-5D3743CBF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7" y="2492220"/>
                <a:ext cx="6566798" cy="276999"/>
              </a:xfrm>
              <a:prstGeom prst="rect">
                <a:avLst/>
              </a:prstGeom>
              <a:blipFill>
                <a:blip r:embed="rId4"/>
                <a:stretch>
                  <a:fillRect l="-13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20689-9762-D3A6-4B34-F4B48A1AC437}"/>
                  </a:ext>
                </a:extLst>
              </p:cNvPr>
              <p:cNvSpPr txBox="1"/>
              <p:nvPr/>
            </p:nvSpPr>
            <p:spPr>
              <a:xfrm>
                <a:off x="3778034" y="3290499"/>
                <a:ext cx="1660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20689-9762-D3A6-4B34-F4B48A1AC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34" y="3290499"/>
                <a:ext cx="1660263" cy="276999"/>
              </a:xfrm>
              <a:prstGeom prst="rect">
                <a:avLst/>
              </a:prstGeom>
              <a:blipFill>
                <a:blip r:embed="rId5"/>
                <a:stretch>
                  <a:fillRect l="-3309" r="-220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DDB4E29-8452-2E5E-9C3A-9B68DF62519B}"/>
              </a:ext>
            </a:extLst>
          </p:cNvPr>
          <p:cNvSpPr/>
          <p:nvPr/>
        </p:nvSpPr>
        <p:spPr>
          <a:xfrm>
            <a:off x="3966358" y="3236025"/>
            <a:ext cx="1459819" cy="4346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DA9A0-3FA3-B823-9BC0-4BEFACA764AC}"/>
              </a:ext>
            </a:extLst>
          </p:cNvPr>
          <p:cNvSpPr txBox="1"/>
          <p:nvPr/>
        </p:nvSpPr>
        <p:spPr>
          <a:xfrm>
            <a:off x="5717968" y="3070543"/>
            <a:ext cx="4459185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Коли ми додаємо 2 еквівалентних числа з фіксованою комою, результатом буде ще одне число з фіксованою комою з таким самим положенням коми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E28E9A-9CDB-D17D-ED7C-85E40228CBFC}"/>
                  </a:ext>
                </a:extLst>
              </p:cNvPr>
              <p:cNvSpPr txBox="1"/>
              <p:nvPr/>
            </p:nvSpPr>
            <p:spPr>
              <a:xfrm>
                <a:off x="1145967" y="4648246"/>
                <a:ext cx="24938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E28E9A-9CDB-D17D-ED7C-85E40228C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7" y="4648246"/>
                <a:ext cx="2493821" cy="276999"/>
              </a:xfrm>
              <a:prstGeom prst="rect">
                <a:avLst/>
              </a:prstGeom>
              <a:blipFill>
                <a:blip r:embed="rId6"/>
                <a:stretch>
                  <a:fillRect l="-2445" r="-97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4E47F3-E16E-E3F5-D8D5-6C596B6F27B1}"/>
                  </a:ext>
                </a:extLst>
              </p:cNvPr>
              <p:cNvSpPr txBox="1"/>
              <p:nvPr/>
            </p:nvSpPr>
            <p:spPr>
              <a:xfrm>
                <a:off x="3639788" y="4648246"/>
                <a:ext cx="16602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4E47F3-E16E-E3F5-D8D5-6C596B6F2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88" y="4648246"/>
                <a:ext cx="1660263" cy="276999"/>
              </a:xfrm>
              <a:prstGeom prst="rect">
                <a:avLst/>
              </a:prstGeom>
              <a:blipFill>
                <a:blip r:embed="rId7"/>
                <a:stretch>
                  <a:fillRect l="-29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BB948F8-478C-8F42-5968-6AEC3411D6B7}"/>
              </a:ext>
            </a:extLst>
          </p:cNvPr>
          <p:cNvSpPr/>
          <p:nvPr/>
        </p:nvSpPr>
        <p:spPr>
          <a:xfrm>
            <a:off x="1852551" y="4648246"/>
            <a:ext cx="445324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2997D-0E49-5A38-77B8-5A0A8E837227}"/>
              </a:ext>
            </a:extLst>
          </p:cNvPr>
          <p:cNvSpPr/>
          <p:nvPr/>
        </p:nvSpPr>
        <p:spPr>
          <a:xfrm>
            <a:off x="2816431" y="4655127"/>
            <a:ext cx="445324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66D628-9190-6681-C422-938758D98FB0}"/>
              </a:ext>
            </a:extLst>
          </p:cNvPr>
          <p:cNvSpPr/>
          <p:nvPr/>
        </p:nvSpPr>
        <p:spPr>
          <a:xfrm>
            <a:off x="3822829" y="4573175"/>
            <a:ext cx="1361567" cy="4346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F68AB-3CAC-9DAC-8162-3FAA1837A14B}"/>
              </a:ext>
            </a:extLst>
          </p:cNvPr>
          <p:cNvSpPr txBox="1"/>
          <p:nvPr/>
        </p:nvSpPr>
        <p:spPr>
          <a:xfrm>
            <a:off x="5717968" y="4421014"/>
            <a:ext cx="4031673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Коли ми множимо два еквівалентних числа з фіксованою комою, наш результат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буде мати два рази стільки дробових бітів. Нам треба ці біти відкинути якщо хочемо, щоб результат був у цьому самому форматі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DBE59-F018-3105-CF36-C60C534EE2F7}"/>
                  </a:ext>
                </a:extLst>
              </p:cNvPr>
              <p:cNvSpPr txBox="1"/>
              <p:nvPr/>
            </p:nvSpPr>
            <p:spPr>
              <a:xfrm>
                <a:off x="1750043" y="3302990"/>
                <a:ext cx="2052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DBE59-F018-3105-CF36-C60C534EE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43" y="3302990"/>
                <a:ext cx="2052228" cy="276999"/>
              </a:xfrm>
              <a:prstGeom prst="rect">
                <a:avLst/>
              </a:prstGeom>
              <a:blipFill>
                <a:blip r:embed="rId8"/>
                <a:stretch>
                  <a:fillRect l="-23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D06C1AE-8DD1-978B-7E6C-D57EA13958E9}"/>
              </a:ext>
            </a:extLst>
          </p:cNvPr>
          <p:cNvSpPr/>
          <p:nvPr/>
        </p:nvSpPr>
        <p:spPr>
          <a:xfrm>
            <a:off x="1514105" y="2025657"/>
            <a:ext cx="843148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D6656-1B25-5414-7161-656035893A3F}"/>
              </a:ext>
            </a:extLst>
          </p:cNvPr>
          <p:cNvSpPr/>
          <p:nvPr/>
        </p:nvSpPr>
        <p:spPr>
          <a:xfrm>
            <a:off x="1514105" y="2512834"/>
            <a:ext cx="843148" cy="276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0124DC-E2B9-4F79-1287-B8A35328C2B8}"/>
              </a:ext>
            </a:extLst>
          </p:cNvPr>
          <p:cNvSpPr/>
          <p:nvPr/>
        </p:nvSpPr>
        <p:spPr>
          <a:xfrm>
            <a:off x="1933009" y="3302989"/>
            <a:ext cx="421110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37A5D-CBA1-F1AD-F241-16A2EE183AD8}"/>
              </a:ext>
            </a:extLst>
          </p:cNvPr>
          <p:cNvSpPr/>
          <p:nvPr/>
        </p:nvSpPr>
        <p:spPr>
          <a:xfrm>
            <a:off x="2963403" y="3307469"/>
            <a:ext cx="421110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3" grpId="0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BA90-A739-1EAB-DBAC-2DCE939F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AE24-7A75-F34F-B41C-FC24EBEBAE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Тепер у нас є вся необхідна інформація, щоб переписати наш растеризатор використання чисел з фіксованою комою!</a:t>
                </a:r>
                <a:endParaRPr lang="uk-UA" dirty="0"/>
              </a:p>
              <a:p>
                <a:r>
                  <a:rPr lang="ru-RU" dirty="0">
                    <a:latin typeface="YouTube Sans"/>
                  </a:rPr>
                  <a:t>Але є проблема: ми раніше підрахували, що якщо наші входи мають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15 </m:t>
                    </m:r>
                  </m:oMath>
                </a14:m>
                <a:r>
                  <a:rPr lang="ru-RU" dirty="0">
                    <a:latin typeface="YouTube Sans"/>
                  </a:rPr>
                  <a:t>біт у них, ми можемо переповнити/недоповнити після обчислення рівняння </a:t>
                </a:r>
                <a:r>
                  <a:rPr lang="uk-UA" dirty="0">
                    <a:latin typeface="YouTube Sans"/>
                  </a:rPr>
                  <a:t>ребра</a:t>
                </a:r>
              </a:p>
              <a:p>
                <a:pPr lvl="1"/>
                <a:r>
                  <a:rPr lang="ru-RU" dirty="0"/>
                  <a:t>Оскільки ми використовуємо 8 біт для положення субпікселя, ми маємо лише 7 біт для положення нашого пікселя (це між [-128, 127], що занадто мало!)</a:t>
                </a:r>
                <a:endParaRPr lang="en-CA" dirty="0"/>
              </a:p>
              <a:p>
                <a:pPr lvl="1"/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CAE24-7A75-F34F-B41C-FC24EBEBA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9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A94A-D106-C62D-7CF3-99AF17B7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90D3-26E7-EB08-E234-41EA14DE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838026" cy="4351337"/>
          </a:xfrm>
        </p:spPr>
        <p:txBody>
          <a:bodyPr>
            <a:normAutofit/>
          </a:bodyPr>
          <a:lstStyle/>
          <a:p>
            <a:r>
              <a:rPr lang="uk-UA" dirty="0"/>
              <a:t>Припустімо, що ми хочемо зберегти наше положення пікселя у 24-бітному виході (з останніми 8 бітами, які використовуються для положення субпікселя)</a:t>
            </a:r>
            <a:endParaRPr lang="en-US" dirty="0"/>
          </a:p>
          <a:p>
            <a:pPr lvl="1"/>
            <a:r>
              <a:rPr lang="ru-RU" dirty="0"/>
              <a:t>Наші вхідні дані можуть мати до 11 біт перед переповнення/недоповнення</a:t>
            </a:r>
            <a:endParaRPr lang="uk-UA" dirty="0"/>
          </a:p>
          <a:p>
            <a:pPr lvl="1"/>
            <a:r>
              <a:rPr lang="uk-UA" dirty="0"/>
              <a:t>Отже, буфер кадри може мати розмір </a:t>
            </a:r>
            <a:r>
              <a:rPr lang="en-US" dirty="0"/>
              <a:t>[-1024, 1023]  (</a:t>
            </a:r>
            <a:r>
              <a:rPr lang="uk-UA" dirty="0"/>
              <a:t>або</a:t>
            </a:r>
            <a:r>
              <a:rPr lang="en-US" dirty="0"/>
              <a:t> 0-1023 </a:t>
            </a:r>
            <a:r>
              <a:rPr lang="uk-UA" dirty="0"/>
              <a:t>пікселів</a:t>
            </a:r>
            <a:r>
              <a:rPr lang="en-US" dirty="0"/>
              <a:t>)</a:t>
            </a:r>
          </a:p>
          <a:p>
            <a:r>
              <a:rPr lang="uk-UA" dirty="0"/>
              <a:t>Що станеться, якщо наш вхід матиме 11 біт піксельного положення та 8 біт субпіксельного положення?</a:t>
            </a:r>
          </a:p>
          <a:p>
            <a:r>
              <a:rPr lang="ru-RU" dirty="0"/>
              <a:t>Оскільки наш растеризатор обчислює дельта-значення для рівняння ребра, ми можемо використати деякі спостереження, щоб умістити все в 32 біти замість 40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9B9FF-7076-2906-6992-36CBFB450100}"/>
                  </a:ext>
                </a:extLst>
              </p:cNvPr>
              <p:cNvSpPr txBox="1"/>
              <p:nvPr/>
            </p:nvSpPr>
            <p:spPr>
              <a:xfrm>
                <a:off x="8444979" y="1920001"/>
                <a:ext cx="103752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9B9FF-7076-2906-6992-36CBFB450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79" y="1920001"/>
                <a:ext cx="1037528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17143-F55E-513F-C5B9-027029B5906D}"/>
                  </a:ext>
                </a:extLst>
              </p:cNvPr>
              <p:cNvSpPr txBox="1"/>
              <p:nvPr/>
            </p:nvSpPr>
            <p:spPr>
              <a:xfrm>
                <a:off x="8444979" y="2818858"/>
                <a:ext cx="171482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17143-F55E-513F-C5B9-027029B59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79" y="2818858"/>
                <a:ext cx="1714828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7B989C-1494-ECB4-7F3D-4C344ED04B9A}"/>
                  </a:ext>
                </a:extLst>
              </p:cNvPr>
              <p:cNvSpPr txBox="1"/>
              <p:nvPr/>
            </p:nvSpPr>
            <p:spPr>
              <a:xfrm>
                <a:off x="8444979" y="3686886"/>
                <a:ext cx="116294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7B989C-1494-ECB4-7F3D-4C344ED0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79" y="3686886"/>
                <a:ext cx="1162947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2A68-FB8D-1C13-AA20-D517765DADD6}"/>
                  </a:ext>
                </a:extLst>
              </p:cNvPr>
              <p:cNvSpPr txBox="1"/>
              <p:nvPr/>
            </p:nvSpPr>
            <p:spPr>
              <a:xfrm>
                <a:off x="9607926" y="3808710"/>
                <a:ext cx="1023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2A68-FB8D-1C13-AA20-D517765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926" y="3808710"/>
                <a:ext cx="1023485" cy="276999"/>
              </a:xfrm>
              <a:prstGeom prst="rect">
                <a:avLst/>
              </a:prstGeom>
              <a:blipFill>
                <a:blip r:embed="rId5"/>
                <a:stretch>
                  <a:fillRect l="-2976" r="-47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6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A1E9-F568-8630-E21D-0D72C1DE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Огляд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48AE3-BFEB-D5E3-2179-B4B03E6C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4084005" cy="3598223"/>
          </a:xfrm>
        </p:spPr>
        <p:txBody>
          <a:bodyPr/>
          <a:lstStyle/>
          <a:p>
            <a:r>
              <a:rPr lang="ru-RU" dirty="0"/>
              <a:t>Дотепер ми використовує</a:t>
            </a:r>
            <a:r>
              <a:rPr lang="uk-UA" dirty="0"/>
              <a:t>мо</a:t>
            </a:r>
            <a:r>
              <a:rPr lang="ru-RU" dirty="0"/>
              <a:t> числа з рухомою комою для всіх наших обчислень, не надто піклуючись про точність</a:t>
            </a:r>
            <a:endParaRPr lang="en-CA" dirty="0"/>
          </a:p>
          <a:p>
            <a:r>
              <a:rPr lang="uk-UA" dirty="0"/>
              <a:t>Для кольорів, ми застосовуємо 8-бітові числа для кожного каналу, але що станеться якщо ми будемо використовувати менше</a:t>
            </a:r>
            <a:r>
              <a:rPr lang="en-CA" dirty="0"/>
              <a:t>?</a:t>
            </a:r>
          </a:p>
          <a:p>
            <a:r>
              <a:rPr lang="ru-RU" dirty="0"/>
              <a:t>Як точність впливає на положення наших раст</a:t>
            </a:r>
            <a:r>
              <a:rPr lang="uk-UA" dirty="0"/>
              <a:t>еризо</a:t>
            </a:r>
            <a:r>
              <a:rPr lang="ru-RU" dirty="0"/>
              <a:t>ваних трикутників?</a:t>
            </a:r>
            <a:endParaRPr lang="en-CA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5A90F-E579-BE6D-A717-FEB746F5DB35}"/>
              </a:ext>
            </a:extLst>
          </p:cNvPr>
          <p:cNvSpPr txBox="1"/>
          <p:nvPr/>
        </p:nvSpPr>
        <p:spPr>
          <a:xfrm>
            <a:off x="6846123" y="4042859"/>
            <a:ext cx="3917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YouTube Sans"/>
              </a:rPr>
              <a:t>1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-бітний колірний канал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846B7-207C-351B-1FE6-CECDC38CFD9D}"/>
              </a:ext>
            </a:extLst>
          </p:cNvPr>
          <p:cNvSpPr txBox="1"/>
          <p:nvPr/>
        </p:nvSpPr>
        <p:spPr>
          <a:xfrm>
            <a:off x="6846120" y="4044274"/>
            <a:ext cx="3917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2-бітний колірний канал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606AD-CB9E-50D6-A315-7DBCEF2EBB3B}"/>
              </a:ext>
            </a:extLst>
          </p:cNvPr>
          <p:cNvSpPr txBox="1"/>
          <p:nvPr/>
        </p:nvSpPr>
        <p:spPr>
          <a:xfrm>
            <a:off x="6846117" y="4049076"/>
            <a:ext cx="391774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3-бітний колірний канал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F4AD-6AA2-4098-E3CD-0816E7A1683A}"/>
              </a:ext>
            </a:extLst>
          </p:cNvPr>
          <p:cNvSpPr txBox="1"/>
          <p:nvPr/>
        </p:nvSpPr>
        <p:spPr>
          <a:xfrm>
            <a:off x="6846116" y="4043049"/>
            <a:ext cx="3917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4-бітний колірний канал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477FB-3773-8B05-9310-0B285705A2BA}"/>
              </a:ext>
            </a:extLst>
          </p:cNvPr>
          <p:cNvSpPr txBox="1"/>
          <p:nvPr/>
        </p:nvSpPr>
        <p:spPr>
          <a:xfrm>
            <a:off x="6846116" y="4036642"/>
            <a:ext cx="3917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8-бітний колірний канал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A2DFB2A1-7A7D-D5FA-EF88-3F854B976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4" y="486794"/>
            <a:ext cx="3917749" cy="3357842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9A7595-367A-44DC-AD18-08D61C83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3" y="486795"/>
            <a:ext cx="3917749" cy="3357842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132EAD9-91F2-AE8E-94B2-E1407D199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2" y="486795"/>
            <a:ext cx="3917749" cy="3358764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12D407A-24B0-6608-A68A-B31869BC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2" y="485873"/>
            <a:ext cx="3917750" cy="3360911"/>
          </a:xfrm>
          <a:prstGeom prst="rect">
            <a:avLst/>
          </a:prstGeom>
        </p:spPr>
      </p:pic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275ECC11-157C-B836-55A3-84E99E145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0" y="483726"/>
            <a:ext cx="3917751" cy="33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0233-97EE-2795-EE9A-2EF38F32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B1BB-F07E-0FD4-EB15-885D0C838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9860085" cy="1478478"/>
              </a:xfrm>
            </p:spPr>
            <p:txBody>
              <a:bodyPr>
                <a:normAutofit fontScale="92500"/>
              </a:bodyPr>
              <a:lstStyle/>
              <a:p>
                <a:r>
                  <a:rPr lang="uk-UA" dirty="0"/>
                  <a:t>Щоби отримати наші дельти, ми обчислюємо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uk-UA" dirty="0"/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+ 1)) –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dirty="0"/>
              </a:p>
              <a:p>
                <a:r>
                  <a:rPr lang="ru-RU" dirty="0"/>
                  <a:t>Щоби працювати з субпікселями, нам потрібно зробити це обчислення в субпіксельному просторі</a:t>
                </a:r>
                <a:endParaRPr lang="uk-UA" dirty="0"/>
              </a:p>
              <a:p>
                <a:pPr lvl="1"/>
                <a:r>
                  <a:rPr lang="ru-RU" dirty="0"/>
                  <a:t>У субпіксельному просторі піксель знаходиться на відстані 256 одиниць від наступного пікселя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B1BB-F07E-0FD4-EB15-885D0C838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9860085" cy="1478478"/>
              </a:xfrm>
              <a:blipFill>
                <a:blip r:embed="rId2"/>
                <a:stretch>
                  <a:fillRect l="-62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C62B6-4512-82EA-B91D-C02B1BE8CD65}"/>
                  </a:ext>
                </a:extLst>
              </p:cNvPr>
              <p:cNvSpPr txBox="1"/>
              <p:nvPr/>
            </p:nvSpPr>
            <p:spPr>
              <a:xfrm>
                <a:off x="1261872" y="4300792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C62B6-4512-82EA-B91D-C02B1BE8C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300792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9CF-01D9-5FAC-A205-63F6D700E0EE}"/>
                  </a:ext>
                </a:extLst>
              </p:cNvPr>
              <p:cNvSpPr txBox="1"/>
              <p:nvPr/>
            </p:nvSpPr>
            <p:spPr>
              <a:xfrm>
                <a:off x="1261872" y="5151279"/>
                <a:ext cx="80847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0529CF-01D9-5FAC-A205-63F6D700E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5151279"/>
                <a:ext cx="8084714" cy="298928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D1F9B1-846B-382B-1571-5F4B3A30E2A5}"/>
                  </a:ext>
                </a:extLst>
              </p:cNvPr>
              <p:cNvSpPr txBox="1"/>
              <p:nvPr/>
            </p:nvSpPr>
            <p:spPr>
              <a:xfrm>
                <a:off x="1261872" y="5576600"/>
                <a:ext cx="655397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D1F9B1-846B-382B-1571-5F4B3A30E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5576600"/>
                <a:ext cx="6553974" cy="298928"/>
              </a:xfrm>
              <a:prstGeom prst="rect">
                <a:avLst/>
              </a:prstGeom>
              <a:blipFill>
                <a:blip r:embed="rId5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4B5043-E6F4-CBD4-932B-4A50399543E0}"/>
                  </a:ext>
                </a:extLst>
              </p:cNvPr>
              <p:cNvSpPr txBox="1"/>
              <p:nvPr/>
            </p:nvSpPr>
            <p:spPr>
              <a:xfrm>
                <a:off x="1261872" y="4733674"/>
                <a:ext cx="776738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4B5043-E6F4-CBD4-932B-4A5039954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733674"/>
                <a:ext cx="7767383" cy="298928"/>
              </a:xfrm>
              <a:prstGeom prst="rect">
                <a:avLst/>
              </a:prstGeom>
              <a:blipFill>
                <a:blip r:embed="rId6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E3E3CA6-4B2D-B739-DE2C-70A4CCD071D3}"/>
              </a:ext>
            </a:extLst>
          </p:cNvPr>
          <p:cNvSpPr/>
          <p:nvPr/>
        </p:nvSpPr>
        <p:spPr>
          <a:xfrm>
            <a:off x="3544784" y="4300792"/>
            <a:ext cx="249382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4FB87-4EEC-7D15-6FAA-D2CFE933C4CE}"/>
              </a:ext>
            </a:extLst>
          </p:cNvPr>
          <p:cNvSpPr/>
          <p:nvPr/>
        </p:nvSpPr>
        <p:spPr>
          <a:xfrm>
            <a:off x="5559552" y="4295899"/>
            <a:ext cx="249382" cy="298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E5A8C-CD33-2F62-5F34-224A78AD9AB4}"/>
              </a:ext>
            </a:extLst>
          </p:cNvPr>
          <p:cNvSpPr/>
          <p:nvPr/>
        </p:nvSpPr>
        <p:spPr>
          <a:xfrm>
            <a:off x="3960341" y="4295899"/>
            <a:ext cx="249382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2D0459-CC01-41AD-259A-9DF9C0D74703}"/>
              </a:ext>
            </a:extLst>
          </p:cNvPr>
          <p:cNvSpPr/>
          <p:nvPr/>
        </p:nvSpPr>
        <p:spPr>
          <a:xfrm>
            <a:off x="5983501" y="4293747"/>
            <a:ext cx="249382" cy="298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C997A9-69D7-D802-1B16-C3A049FB0494}"/>
              </a:ext>
            </a:extLst>
          </p:cNvPr>
          <p:cNvCxnSpPr>
            <a:stCxn id="9" idx="2"/>
          </p:cNvCxnSpPr>
          <p:nvPr/>
        </p:nvCxnSpPr>
        <p:spPr>
          <a:xfrm>
            <a:off x="3669475" y="4599720"/>
            <a:ext cx="0" cy="212355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2506D3-497F-C420-76EC-E3F05656ADA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09723" y="4445363"/>
            <a:ext cx="2104296" cy="343717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B75E8A-FAAC-B7B6-45FA-78FFBFCEF93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005449" y="4445363"/>
            <a:ext cx="554103" cy="329627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38794B-5A41-716A-B262-2525C8E4C95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232883" y="4443211"/>
            <a:ext cx="1439502" cy="345869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C949B-F713-7FD4-DC0A-1F080FD9855B}"/>
              </a:ext>
            </a:extLst>
          </p:cNvPr>
          <p:cNvSpPr/>
          <p:nvPr/>
        </p:nvSpPr>
        <p:spPr>
          <a:xfrm>
            <a:off x="6157356" y="4705897"/>
            <a:ext cx="2707571" cy="3437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4ACFC7-03D7-A7AA-0038-1A8A6C1E55B4}"/>
              </a:ext>
            </a:extLst>
          </p:cNvPr>
          <p:cNvSpPr/>
          <p:nvPr/>
        </p:nvSpPr>
        <p:spPr>
          <a:xfrm>
            <a:off x="6952634" y="5119383"/>
            <a:ext cx="617885" cy="343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47329A-0829-8886-3AF4-CC13D548E19B}"/>
              </a:ext>
            </a:extLst>
          </p:cNvPr>
          <p:cNvSpPr/>
          <p:nvPr/>
        </p:nvSpPr>
        <p:spPr>
          <a:xfrm>
            <a:off x="8538170" y="5119382"/>
            <a:ext cx="617885" cy="343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06A68E-75C2-F44E-B202-7CCEA4B104D6}"/>
                  </a:ext>
                </a:extLst>
              </p:cNvPr>
              <p:cNvSpPr txBox="1"/>
              <p:nvPr/>
            </p:nvSpPr>
            <p:spPr>
              <a:xfrm>
                <a:off x="1261872" y="3707969"/>
                <a:ext cx="707866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06A68E-75C2-F44E-B202-7CCEA4B10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707969"/>
                <a:ext cx="7078669" cy="298928"/>
              </a:xfrm>
              <a:prstGeom prst="rect">
                <a:avLst/>
              </a:prstGeom>
              <a:blipFill>
                <a:blip r:embed="rId7"/>
                <a:stretch>
                  <a:fillRect l="-112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2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25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A35C-9695-EF6F-0949-84EA9494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20160-F991-0053-8380-43DAA3F1DAE8}"/>
                  </a:ext>
                </a:extLst>
              </p:cNvPr>
              <p:cNvSpPr txBox="1"/>
              <p:nvPr/>
            </p:nvSpPr>
            <p:spPr>
              <a:xfrm>
                <a:off x="1261872" y="2322540"/>
                <a:ext cx="655397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20160-F991-0053-8380-43DAA3F1D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322540"/>
                <a:ext cx="6553974" cy="298928"/>
              </a:xfrm>
              <a:prstGeom prst="rect">
                <a:avLst/>
              </a:prstGeom>
              <a:blipFill>
                <a:blip r:embed="rId2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98E3A-06D6-9771-0E15-AEDC46F8F913}"/>
                  </a:ext>
                </a:extLst>
              </p:cNvPr>
              <p:cNvSpPr txBox="1"/>
              <p:nvPr/>
            </p:nvSpPr>
            <p:spPr>
              <a:xfrm>
                <a:off x="1261872" y="2758947"/>
                <a:ext cx="819865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+(256, 0)−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+256)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98E3A-06D6-9771-0E15-AEDC46F8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58947"/>
                <a:ext cx="8198655" cy="298928"/>
              </a:xfrm>
              <a:prstGeom prst="rect">
                <a:avLst/>
              </a:prstGeom>
              <a:blipFill>
                <a:blip r:embed="rId3"/>
                <a:stretch>
                  <a:fillRect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3B3E7A-41E5-AB82-8721-112ADB1B051A}"/>
                  </a:ext>
                </a:extLst>
              </p:cNvPr>
              <p:cNvSpPr txBox="1"/>
              <p:nvPr/>
            </p:nvSpPr>
            <p:spPr>
              <a:xfrm>
                <a:off x="1261872" y="3482297"/>
                <a:ext cx="1034244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+256)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3B3E7A-41E5-AB82-8721-112ADB1B0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482297"/>
                <a:ext cx="10342447" cy="298928"/>
              </a:xfrm>
              <a:prstGeom prst="rect">
                <a:avLst/>
              </a:prstGeom>
              <a:blipFill>
                <a:blip r:embed="rId4"/>
                <a:stretch>
                  <a:fillRect l="-106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81C5B8B-BA4A-411B-B5F5-E7ECC329D78D}"/>
              </a:ext>
            </a:extLst>
          </p:cNvPr>
          <p:cNvSpPr/>
          <p:nvPr/>
        </p:nvSpPr>
        <p:spPr>
          <a:xfrm>
            <a:off x="4251366" y="3429000"/>
            <a:ext cx="1199408" cy="371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12965-F78B-7C5E-8B62-1B1FAE2AF807}"/>
              </a:ext>
            </a:extLst>
          </p:cNvPr>
          <p:cNvSpPr/>
          <p:nvPr/>
        </p:nvSpPr>
        <p:spPr>
          <a:xfrm>
            <a:off x="8542736" y="3429000"/>
            <a:ext cx="1199408" cy="371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19600-2AB6-EC1C-8ED6-045C3F736F40}"/>
              </a:ext>
            </a:extLst>
          </p:cNvPr>
          <p:cNvSpPr/>
          <p:nvPr/>
        </p:nvSpPr>
        <p:spPr>
          <a:xfrm>
            <a:off x="9942045" y="3429000"/>
            <a:ext cx="1390680" cy="371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C1507-E4D2-3921-67ED-7612E33FE25D}"/>
              </a:ext>
            </a:extLst>
          </p:cNvPr>
          <p:cNvSpPr/>
          <p:nvPr/>
        </p:nvSpPr>
        <p:spPr>
          <a:xfrm>
            <a:off x="5654712" y="3429000"/>
            <a:ext cx="1351730" cy="371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563A7-D934-945A-47D6-83FD267B2E6A}"/>
                  </a:ext>
                </a:extLst>
              </p:cNvPr>
              <p:cNvSpPr txBox="1"/>
              <p:nvPr/>
            </p:nvSpPr>
            <p:spPr>
              <a:xfrm>
                <a:off x="1261872" y="3967053"/>
                <a:ext cx="42454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+256)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563A7-D934-945A-47D6-83FD267B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967053"/>
                <a:ext cx="4245458" cy="298928"/>
              </a:xfrm>
              <a:prstGeom prst="rect">
                <a:avLst/>
              </a:prstGeom>
              <a:blipFill>
                <a:blip r:embed="rId5"/>
                <a:stretch>
                  <a:fillRect l="-258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3D63B3-2151-C858-12FF-C61A48D94F39}"/>
                  </a:ext>
                </a:extLst>
              </p:cNvPr>
              <p:cNvSpPr txBox="1"/>
              <p:nvPr/>
            </p:nvSpPr>
            <p:spPr>
              <a:xfrm>
                <a:off x="1261872" y="4432908"/>
                <a:ext cx="51468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3D63B3-2151-C858-12FF-C61A48D9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432908"/>
                <a:ext cx="5146858" cy="298928"/>
              </a:xfrm>
              <a:prstGeom prst="rect">
                <a:avLst/>
              </a:prstGeom>
              <a:blipFill>
                <a:blip r:embed="rId6"/>
                <a:stretch>
                  <a:fillRect l="-213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CA2C38E-F97C-BCF6-B231-82D1A1DE4288}"/>
              </a:ext>
            </a:extLst>
          </p:cNvPr>
          <p:cNvSpPr/>
          <p:nvPr/>
        </p:nvSpPr>
        <p:spPr>
          <a:xfrm>
            <a:off x="2149057" y="4396809"/>
            <a:ext cx="1199408" cy="371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1ECE3-3B08-3931-25FA-C2A946DC9C1A}"/>
              </a:ext>
            </a:extLst>
          </p:cNvPr>
          <p:cNvSpPr/>
          <p:nvPr/>
        </p:nvSpPr>
        <p:spPr>
          <a:xfrm>
            <a:off x="5032783" y="4396809"/>
            <a:ext cx="1199408" cy="371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A8C-A5C2-C540-6299-39EC83954A3A}"/>
                  </a:ext>
                </a:extLst>
              </p:cNvPr>
              <p:cNvSpPr txBox="1"/>
              <p:nvPr/>
            </p:nvSpPr>
            <p:spPr>
              <a:xfrm>
                <a:off x="1261872" y="4898763"/>
                <a:ext cx="228722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A8C-A5C2-C540-6299-39EC8395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898763"/>
                <a:ext cx="2287229" cy="298928"/>
              </a:xfrm>
              <a:prstGeom prst="rect">
                <a:avLst/>
              </a:prstGeom>
              <a:blipFill>
                <a:blip r:embed="rId7"/>
                <a:stretch>
                  <a:fillRect l="-4800"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EEC9F6E-079E-F304-3687-131944B21E90}"/>
              </a:ext>
            </a:extLst>
          </p:cNvPr>
          <p:cNvSpPr/>
          <p:nvPr/>
        </p:nvSpPr>
        <p:spPr>
          <a:xfrm>
            <a:off x="1181595" y="4839195"/>
            <a:ext cx="2367506" cy="4393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C23F2-F20D-85A9-83A9-9CE0ACE10EE2}"/>
              </a:ext>
            </a:extLst>
          </p:cNvPr>
          <p:cNvSpPr txBox="1"/>
          <p:nvPr/>
        </p:nvSpPr>
        <p:spPr>
          <a:xfrm>
            <a:off x="4310743" y="4952010"/>
            <a:ext cx="5146858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Наша дельта кратна 256. Отже, якщо ми збережемо наш результат у 40 бітах, нижні 8 біт не змінюватимуться, коли ми переходимо в 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X,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оскільки </a:t>
            </a:r>
            <a:r>
              <a:rPr lang="en-CA" dirty="0" err="1">
                <a:solidFill>
                  <a:schemeClr val="bg1"/>
                </a:solidFill>
                <a:latin typeface="YouTube Sans"/>
              </a:rPr>
              <a:t>DiffX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 кратним 256, і всі його нижні біти дорівнюють 0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2FB9E-C683-777B-FA90-181B995A616C}"/>
              </a:ext>
            </a:extLst>
          </p:cNvPr>
          <p:cNvSpPr/>
          <p:nvPr/>
        </p:nvSpPr>
        <p:spPr>
          <a:xfrm>
            <a:off x="2174373" y="3935168"/>
            <a:ext cx="970904" cy="3711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5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9" grpId="0" animBg="1"/>
      <p:bldP spid="20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A35C-9695-EF6F-0949-84EA9494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20160-F991-0053-8380-43DAA3F1DAE8}"/>
                  </a:ext>
                </a:extLst>
              </p:cNvPr>
              <p:cNvSpPr txBox="1"/>
              <p:nvPr/>
            </p:nvSpPr>
            <p:spPr>
              <a:xfrm>
                <a:off x="1261872" y="2322540"/>
                <a:ext cx="655397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20160-F991-0053-8380-43DAA3F1D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322540"/>
                <a:ext cx="6553974" cy="298928"/>
              </a:xfrm>
              <a:prstGeom prst="rect">
                <a:avLst/>
              </a:prstGeom>
              <a:blipFill>
                <a:blip r:embed="rId2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98E3A-06D6-9771-0E15-AEDC46F8F913}"/>
                  </a:ext>
                </a:extLst>
              </p:cNvPr>
              <p:cNvSpPr txBox="1"/>
              <p:nvPr/>
            </p:nvSpPr>
            <p:spPr>
              <a:xfrm>
                <a:off x="1261872" y="2758947"/>
                <a:ext cx="816018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+(0,256)−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E98E3A-06D6-9771-0E15-AEDC46F8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58947"/>
                <a:ext cx="8160183" cy="298928"/>
              </a:xfrm>
              <a:prstGeom prst="rect">
                <a:avLst/>
              </a:prstGeom>
              <a:blipFill>
                <a:blip r:embed="rId3"/>
                <a:stretch>
                  <a:fillRect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3B3E7A-41E5-AB82-8721-112ADB1B051A}"/>
                  </a:ext>
                </a:extLst>
              </p:cNvPr>
              <p:cNvSpPr txBox="1"/>
              <p:nvPr/>
            </p:nvSpPr>
            <p:spPr>
              <a:xfrm>
                <a:off x="1261872" y="3482297"/>
                <a:ext cx="1024787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+256)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3B3E7A-41E5-AB82-8721-112ADB1B0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482297"/>
                <a:ext cx="10247870" cy="298928"/>
              </a:xfrm>
              <a:prstGeom prst="rect">
                <a:avLst/>
              </a:prstGeom>
              <a:blipFill>
                <a:blip r:embed="rId4"/>
                <a:stretch>
                  <a:fillRect l="-107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81C5B8B-BA4A-411B-B5F5-E7ECC329D78D}"/>
              </a:ext>
            </a:extLst>
          </p:cNvPr>
          <p:cNvSpPr/>
          <p:nvPr/>
        </p:nvSpPr>
        <p:spPr>
          <a:xfrm>
            <a:off x="2149057" y="3429000"/>
            <a:ext cx="1199408" cy="371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12965-F78B-7C5E-8B62-1B1FAE2AF807}"/>
              </a:ext>
            </a:extLst>
          </p:cNvPr>
          <p:cNvSpPr/>
          <p:nvPr/>
        </p:nvSpPr>
        <p:spPr>
          <a:xfrm>
            <a:off x="7151291" y="3446198"/>
            <a:ext cx="1252517" cy="371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19600-2AB6-EC1C-8ED6-045C3F736F40}"/>
              </a:ext>
            </a:extLst>
          </p:cNvPr>
          <p:cNvSpPr/>
          <p:nvPr/>
        </p:nvSpPr>
        <p:spPr>
          <a:xfrm>
            <a:off x="9916105" y="3429000"/>
            <a:ext cx="1390680" cy="371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C1507-E4D2-3921-67ED-7612E33FE25D}"/>
              </a:ext>
            </a:extLst>
          </p:cNvPr>
          <p:cNvSpPr/>
          <p:nvPr/>
        </p:nvSpPr>
        <p:spPr>
          <a:xfrm>
            <a:off x="5654712" y="3429000"/>
            <a:ext cx="1351730" cy="371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563A7-D934-945A-47D6-83FD267B2E6A}"/>
                  </a:ext>
                </a:extLst>
              </p:cNvPr>
              <p:cNvSpPr txBox="1"/>
              <p:nvPr/>
            </p:nvSpPr>
            <p:spPr>
              <a:xfrm>
                <a:off x="1261872" y="3967053"/>
                <a:ext cx="43849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+256)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563A7-D934-945A-47D6-83FD267B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967053"/>
                <a:ext cx="4384918" cy="298928"/>
              </a:xfrm>
              <a:prstGeom prst="rect">
                <a:avLst/>
              </a:prstGeom>
              <a:blipFill>
                <a:blip r:embed="rId5"/>
                <a:stretch>
                  <a:fillRect l="-250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3D63B3-2151-C858-12FF-C61A48D94F39}"/>
                  </a:ext>
                </a:extLst>
              </p:cNvPr>
              <p:cNvSpPr txBox="1"/>
              <p:nvPr/>
            </p:nvSpPr>
            <p:spPr>
              <a:xfrm>
                <a:off x="1261872" y="4432908"/>
                <a:ext cx="51468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3D63B3-2151-C858-12FF-C61A48D9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432908"/>
                <a:ext cx="5146858" cy="298928"/>
              </a:xfrm>
              <a:prstGeom prst="rect">
                <a:avLst/>
              </a:prstGeom>
              <a:blipFill>
                <a:blip r:embed="rId6"/>
                <a:stretch>
                  <a:fillRect l="-213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CA2C38E-F97C-BCF6-B231-82D1A1DE4288}"/>
              </a:ext>
            </a:extLst>
          </p:cNvPr>
          <p:cNvSpPr/>
          <p:nvPr/>
        </p:nvSpPr>
        <p:spPr>
          <a:xfrm>
            <a:off x="2149057" y="4396809"/>
            <a:ext cx="1199408" cy="371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1ECE3-3B08-3931-25FA-C2A946DC9C1A}"/>
              </a:ext>
            </a:extLst>
          </p:cNvPr>
          <p:cNvSpPr/>
          <p:nvPr/>
        </p:nvSpPr>
        <p:spPr>
          <a:xfrm>
            <a:off x="5032783" y="4396809"/>
            <a:ext cx="1199408" cy="371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A8C-A5C2-C540-6299-39EC83954A3A}"/>
                  </a:ext>
                </a:extLst>
              </p:cNvPr>
              <p:cNvSpPr txBox="1"/>
              <p:nvPr/>
            </p:nvSpPr>
            <p:spPr>
              <a:xfrm>
                <a:off x="1261872" y="4898763"/>
                <a:ext cx="2269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𝐷𝑖𝑓𝑓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A8C-A5C2-C540-6299-39EC8395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898763"/>
                <a:ext cx="2269980" cy="276999"/>
              </a:xfrm>
              <a:prstGeom prst="rect">
                <a:avLst/>
              </a:prstGeom>
              <a:blipFill>
                <a:blip r:embed="rId7"/>
                <a:stretch>
                  <a:fillRect l="-483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EEC9F6E-079E-F304-3687-131944B21E90}"/>
              </a:ext>
            </a:extLst>
          </p:cNvPr>
          <p:cNvSpPr/>
          <p:nvPr/>
        </p:nvSpPr>
        <p:spPr>
          <a:xfrm>
            <a:off x="1181595" y="4839195"/>
            <a:ext cx="2367506" cy="4393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C23F2-F20D-85A9-83A9-9CE0ACE10EE2}"/>
              </a:ext>
            </a:extLst>
          </p:cNvPr>
          <p:cNvSpPr txBox="1"/>
          <p:nvPr/>
        </p:nvSpPr>
        <p:spPr>
          <a:xfrm>
            <a:off x="4310743" y="4952010"/>
            <a:ext cx="514685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Знову, наша дельта кратна 256, тому ми ніколи не змінюємо найнижчі 8 біт нашого 40-бітного значення!</a:t>
            </a:r>
            <a:endParaRPr lang="en-CA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5E749-9AB5-D919-1A6F-8A64D87B6255}"/>
              </a:ext>
            </a:extLst>
          </p:cNvPr>
          <p:cNvSpPr/>
          <p:nvPr/>
        </p:nvSpPr>
        <p:spPr>
          <a:xfrm>
            <a:off x="2149057" y="3947798"/>
            <a:ext cx="1009190" cy="3711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9" grpId="0" animBg="1"/>
      <p:bldP spid="20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A4E8-B658-5705-F351-53194E63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Растеризація з нерухомою комою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2902A-B102-59BB-F2A0-5ECA67A2A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Коли ми спочатку обчислюємо значення ребер перед нашими циклами, наш результат буде</a:t>
                </a:r>
                <a:r>
                  <a:rPr lang="en-CA" dirty="0"/>
                  <a:t> </a:t>
                </a:r>
                <a:r>
                  <a:rPr lang="uk-UA" dirty="0"/>
                  <a:t>мати</a:t>
                </a:r>
                <a:r>
                  <a:rPr lang="ru-RU" dirty="0"/>
                  <a:t> 40 біт</a:t>
                </a:r>
                <a:endParaRPr lang="uk-UA" dirty="0"/>
              </a:p>
              <a:p>
                <a:r>
                  <a:rPr lang="ru-RU" dirty="0"/>
                  <a:t>Коли ми додаємо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ru-RU" dirty="0"/>
                  <a:t>/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r>
                  <a:rPr lang="ru-RU" dirty="0"/>
                  <a:t>, найнижчі 8 біт для кожного краю </a:t>
                </a:r>
                <a:r>
                  <a:rPr lang="ru-RU" b="1" dirty="0"/>
                  <a:t>НЕ ЗМІНЯТЬСЯ</a:t>
                </a:r>
                <a:endParaRPr lang="uk-UA" b="1" dirty="0"/>
              </a:p>
              <a:p>
                <a:pPr lvl="1"/>
                <a:r>
                  <a:rPr lang="ru-RU" dirty="0"/>
                  <a:t>Це означає, що вони не можуть зробити наше значення ребра відємним/додатним</a:t>
                </a:r>
              </a:p>
              <a:p>
                <a:pPr lvl="1"/>
                <a:r>
                  <a:rPr lang="ru-RU" dirty="0"/>
                  <a:t>Якщо ми їх ігноруємо, тоді наш обчислений результат не змінить свого знаку!</a:t>
                </a:r>
                <a:endParaRPr lang="uk-UA" dirty="0"/>
              </a:p>
              <a:p>
                <a:r>
                  <a:rPr lang="uk-UA" dirty="0"/>
                  <a:t>Таким чином, ми можемо обчислити наші початкові значення ребра, використовуючи 64-бітні цілі числа, щоб зберегти 40-бітні результати, але потім ми можемо видалити останні 8 бітів, поділивши на 256 і округливши, що вписується в 32-бітне ціле число!</a:t>
                </a:r>
              </a:p>
              <a:p>
                <a:pPr lvl="1"/>
                <a:r>
                  <a:rPr lang="ru-RU" dirty="0"/>
                  <a:t>У цей спосіб, ми можемо растеризувати до буфера з розміром 1023x1023, з точністю до 256х256 субпікселів без будь-яких помилок!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2902A-B102-59BB-F2A0-5ECA67A2A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1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4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1D19-13E1-4A88-4B46-6061D01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Тріщини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1DBD-7457-FA51-E65F-4028A579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744570" cy="4197926"/>
          </a:xfrm>
        </p:spPr>
        <p:txBody>
          <a:bodyPr/>
          <a:lstStyle/>
          <a:p>
            <a:r>
              <a:rPr lang="ru-RU" dirty="0"/>
              <a:t>У нашому оптимізованому растеризаторі тепер є тріщини, яких раніше не було, але чому?</a:t>
            </a:r>
            <a:endParaRPr lang="uk-UA" dirty="0"/>
          </a:p>
          <a:p>
            <a:pPr lvl="1"/>
            <a:r>
              <a:rPr lang="ru-RU" dirty="0"/>
              <a:t>Формула, яку ми використали для виведення нашого рівняння, така </a:t>
            </a:r>
            <a:r>
              <a:rPr lang="uk-UA" dirty="0"/>
              <a:t>сама</a:t>
            </a:r>
            <a:r>
              <a:rPr lang="ru-RU" dirty="0"/>
              <a:t>, тільки реорганізована</a:t>
            </a:r>
            <a:endParaRPr lang="en-US" dirty="0"/>
          </a:p>
          <a:p>
            <a:r>
              <a:rPr lang="uk-UA" dirty="0"/>
              <a:t>Відповідь полягає в тому, що комп’ютери мають кінцеву точність, і щоб зрозуміти, як це створює тріщини, нам потрібно більше дізнатися про те, як комп’ютери представляють числа.</a:t>
            </a:r>
          </a:p>
        </p:txBody>
      </p:sp>
      <p:pic>
        <p:nvPicPr>
          <p:cNvPr id="13" name="Picture 12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BE9F3001-756A-2E14-EE38-F73AB3285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97" y="1531916"/>
            <a:ext cx="3766725" cy="33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152C-D69F-4A4B-421E-A56418D4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Беззнакові Чілі</a:t>
            </a:r>
            <a:r>
              <a:rPr lang="en-US" dirty="0">
                <a:latin typeface="YouTube Sans"/>
              </a:rPr>
              <a:t>/Unsigned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8F2E-4D01-4EB7-F765-16964B67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83313" cy="230758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Коли ми нормально обчислюємо, ми використовуємо </a:t>
            </a:r>
            <a:r>
              <a:rPr lang="uk-UA" b="1" dirty="0">
                <a:latin typeface="YouTube Sans"/>
              </a:rPr>
              <a:t>десяткові</a:t>
            </a:r>
            <a:r>
              <a:rPr lang="en-US" b="1" dirty="0">
                <a:latin typeface="YouTube Sans"/>
              </a:rPr>
              <a:t>/base-10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числа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Всі наші чифри є між 0 і 9, та представляють ступінь 10</a:t>
            </a:r>
          </a:p>
          <a:p>
            <a:r>
              <a:rPr lang="uk-UA" dirty="0">
                <a:latin typeface="YouTube Sans"/>
              </a:rPr>
              <a:t>Комп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ютери кодують числа використовуючи </a:t>
            </a:r>
            <a:r>
              <a:rPr lang="uk-UA" b="1" dirty="0">
                <a:latin typeface="YouTube Sans"/>
              </a:rPr>
              <a:t>двійкові</a:t>
            </a:r>
            <a:r>
              <a:rPr lang="en-CA" b="1" dirty="0">
                <a:latin typeface="YouTube Sans"/>
              </a:rPr>
              <a:t>/</a:t>
            </a:r>
            <a:r>
              <a:rPr lang="en-US" b="1" dirty="0">
                <a:latin typeface="YouTube Sans"/>
              </a:rPr>
              <a:t>base-2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бінарні</a:t>
            </a:r>
            <a:r>
              <a:rPr lang="en-CA" b="1" dirty="0">
                <a:latin typeface="YouTube Sans"/>
              </a:rPr>
              <a:t>/</a:t>
            </a:r>
            <a:r>
              <a:rPr lang="en-US" b="1" dirty="0">
                <a:latin typeface="YouTube Sans"/>
              </a:rPr>
              <a:t>binary </a:t>
            </a:r>
            <a:r>
              <a:rPr lang="uk-UA" dirty="0">
                <a:latin typeface="YouTube Sans"/>
              </a:rPr>
              <a:t>числа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Всі наші чифри є між 0 і 1, та представляють ступінь 2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894E27-0D9D-80A7-3886-F6166B391C76}"/>
                  </a:ext>
                </a:extLst>
              </p:cNvPr>
              <p:cNvSpPr txBox="1"/>
              <p:nvPr/>
            </p:nvSpPr>
            <p:spPr>
              <a:xfrm>
                <a:off x="7532421" y="2103118"/>
                <a:ext cx="3783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=1∗1000+2∗100+8∗10+3∗1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894E27-0D9D-80A7-3886-F6166B391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421" y="2103118"/>
                <a:ext cx="3783087" cy="276999"/>
              </a:xfrm>
              <a:prstGeom prst="rect">
                <a:avLst/>
              </a:prstGeom>
              <a:blipFill>
                <a:blip r:embed="rId2"/>
                <a:stretch>
                  <a:fillRect l="-14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A53BE8-73C5-D5F2-FC8E-2D287BFB6E66}"/>
                  </a:ext>
                </a:extLst>
              </p:cNvPr>
              <p:cNvSpPr txBox="1"/>
              <p:nvPr/>
            </p:nvSpPr>
            <p:spPr>
              <a:xfrm>
                <a:off x="6955340" y="1735854"/>
                <a:ext cx="577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A53BE8-73C5-D5F2-FC8E-2D287BFB6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340" y="1735854"/>
                <a:ext cx="577081" cy="276999"/>
              </a:xfrm>
              <a:prstGeom prst="rect">
                <a:avLst/>
              </a:prstGeom>
              <a:blipFill>
                <a:blip r:embed="rId3"/>
                <a:stretch>
                  <a:fillRect l="-14737" r="-21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55D35-F89E-05B6-C5C9-5421052728AB}"/>
                  </a:ext>
                </a:extLst>
              </p:cNvPr>
              <p:cNvSpPr txBox="1"/>
              <p:nvPr/>
            </p:nvSpPr>
            <p:spPr>
              <a:xfrm>
                <a:off x="7532421" y="1735853"/>
                <a:ext cx="3951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+8∗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+3∗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55D35-F89E-05B6-C5C9-54210527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421" y="1735853"/>
                <a:ext cx="3951018" cy="276999"/>
              </a:xfrm>
              <a:prstGeom prst="rect">
                <a:avLst/>
              </a:prstGeom>
              <a:blipFill>
                <a:blip r:embed="rId4"/>
                <a:stretch>
                  <a:fillRect l="-13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852651-EACE-9A2D-F6B0-E5681A3CD6B8}"/>
                  </a:ext>
                </a:extLst>
              </p:cNvPr>
              <p:cNvSpPr txBox="1"/>
              <p:nvPr/>
            </p:nvSpPr>
            <p:spPr>
              <a:xfrm>
                <a:off x="6949401" y="2882120"/>
                <a:ext cx="4140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1011=1∗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852651-EACE-9A2D-F6B0-E5681A3C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01" y="2882120"/>
                <a:ext cx="4140172" cy="276999"/>
              </a:xfrm>
              <a:prstGeom prst="rect">
                <a:avLst/>
              </a:prstGeom>
              <a:blipFill>
                <a:blip r:embed="rId5"/>
                <a:stretch>
                  <a:fillRect l="-206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4D639-8829-C5A0-B091-F0FFE4130794}"/>
                  </a:ext>
                </a:extLst>
              </p:cNvPr>
              <p:cNvSpPr txBox="1"/>
              <p:nvPr/>
            </p:nvSpPr>
            <p:spPr>
              <a:xfrm>
                <a:off x="7652573" y="3274902"/>
                <a:ext cx="3013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=1∗8+0∗4+1∗2+1∗1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4D639-8829-C5A0-B091-F0FFE4130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573" y="3274902"/>
                <a:ext cx="3013646" cy="276999"/>
              </a:xfrm>
              <a:prstGeom prst="rect">
                <a:avLst/>
              </a:prstGeom>
              <a:blipFill>
                <a:blip r:embed="rId6"/>
                <a:stretch>
                  <a:fillRect l="-161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DCC66-AB65-D940-D7CA-5EA21C41E5C9}"/>
                  </a:ext>
                </a:extLst>
              </p:cNvPr>
              <p:cNvSpPr txBox="1"/>
              <p:nvPr/>
            </p:nvSpPr>
            <p:spPr>
              <a:xfrm>
                <a:off x="7652573" y="3672721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DCC66-AB65-D940-D7CA-5EA21C41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573" y="3672721"/>
                <a:ext cx="557845" cy="276999"/>
              </a:xfrm>
              <a:prstGeom prst="rect">
                <a:avLst/>
              </a:prstGeom>
              <a:blipFill>
                <a:blip r:embed="rId7"/>
                <a:stretch>
                  <a:fillRect l="-8696" r="-326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FC94D-2B83-035E-463E-5008E6FE0AFF}"/>
              </a:ext>
            </a:extLst>
          </p:cNvPr>
          <p:cNvSpPr txBox="1">
            <a:spLocks/>
          </p:cNvSpPr>
          <p:nvPr/>
        </p:nvSpPr>
        <p:spPr>
          <a:xfrm>
            <a:off x="1315308" y="4070540"/>
            <a:ext cx="8529335" cy="195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YouTube Sans"/>
              </a:rPr>
              <a:t>Ці двійкові числа називаються </a:t>
            </a:r>
            <a:r>
              <a:rPr lang="ru-RU" b="1" dirty="0">
                <a:latin typeface="YouTube Sans"/>
              </a:rPr>
              <a:t>беззнакові чілі числа</a:t>
            </a:r>
            <a:r>
              <a:rPr lang="en-US" b="1" dirty="0">
                <a:latin typeface="YouTube Sans"/>
              </a:rPr>
              <a:t>/unsigned integers </a:t>
            </a:r>
          </a:p>
          <a:p>
            <a:pPr lvl="1"/>
            <a:r>
              <a:rPr lang="uk-UA" dirty="0">
                <a:latin typeface="YouTube Sans"/>
              </a:rPr>
              <a:t>Вони представляють додатні чілі числа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Подібно до того, як кожне число можна </a:t>
            </a:r>
            <a:r>
              <a:rPr lang="uk-UA" dirty="0">
                <a:latin typeface="YouTube Sans"/>
              </a:rPr>
              <a:t>унікально</a:t>
            </a:r>
            <a:r>
              <a:rPr lang="ru-RU" dirty="0">
                <a:latin typeface="YouTube Sans"/>
              </a:rPr>
              <a:t> записати за основою 10, кожне число можна унікально записати за основою 2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можемо перетворити число між основою 10 і основою 2, але </a:t>
            </a:r>
            <a:r>
              <a:rPr lang="ru-RU" u="sng" dirty="0">
                <a:latin typeface="YouTube Sans"/>
              </a:rPr>
              <a:t>це не змінює його значення, тільки його </a:t>
            </a:r>
            <a:r>
              <a:rPr lang="uk-UA" u="sng" dirty="0">
                <a:latin typeface="YouTube Sans"/>
              </a:rPr>
              <a:t>п</a:t>
            </a:r>
            <a:r>
              <a:rPr lang="ru-RU" u="sng" dirty="0">
                <a:latin typeface="YouTube Sans"/>
              </a:rPr>
              <a:t>редставництво</a:t>
            </a:r>
            <a:endParaRPr lang="uk-UA" u="sng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3773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B6F9-489D-9197-9763-38C0AC65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Беззнакові Чілі</a:t>
            </a:r>
            <a:r>
              <a:rPr lang="en-US" dirty="0">
                <a:latin typeface="YouTube Sans"/>
              </a:rPr>
              <a:t>/Unsigned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CE0D-62A6-3161-82C2-3BA5EFC6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38928" cy="4085112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Мови програмування зазвичай надають нам різні типи цілих чисел, такі як </a:t>
            </a:r>
            <a:r>
              <a:rPr lang="en-US" dirty="0">
                <a:latin typeface="YouTube Sans"/>
              </a:rPr>
              <a:t>uint8, uint16, uint32 </a:t>
            </a:r>
            <a:r>
              <a:rPr lang="uk-UA" dirty="0">
                <a:latin typeface="YouTube Sans"/>
              </a:rPr>
              <a:t>і т.д.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Всі ці типи представляють цілі числа, але вони мають різну загальну кількість бітів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Це означає, що діапазон кожного з цих цілих беззнакових типів відрізняється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Чим більше бітів має наше число, тим більший діапазон воно може представляти</a:t>
            </a:r>
            <a:endParaRPr lang="en-US" dirty="0">
              <a:latin typeface="YouTube Sans"/>
            </a:endParaRPr>
          </a:p>
          <a:p>
            <a:pPr lvl="1"/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6404E-A12E-CA45-73D4-0AD4E729E95C}"/>
              </a:ext>
            </a:extLst>
          </p:cNvPr>
          <p:cNvSpPr txBox="1"/>
          <p:nvPr/>
        </p:nvSpPr>
        <p:spPr>
          <a:xfrm>
            <a:off x="6298090" y="2098797"/>
            <a:ext cx="13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uint8: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1AD06-26C7-446D-ACCF-4675B5172224}"/>
                  </a:ext>
                </a:extLst>
              </p:cNvPr>
              <p:cNvSpPr txBox="1"/>
              <p:nvPr/>
            </p:nvSpPr>
            <p:spPr>
              <a:xfrm>
                <a:off x="6667907" y="2478974"/>
                <a:ext cx="164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00000000=0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1AD06-26C7-446D-ACCF-4675B517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2478974"/>
                <a:ext cx="1644681" cy="276999"/>
              </a:xfrm>
              <a:prstGeom prst="rect">
                <a:avLst/>
              </a:prstGeom>
              <a:blipFill>
                <a:blip r:embed="rId2"/>
                <a:stretch>
                  <a:fillRect l="-2593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DE371-FECE-9047-8110-056F1D60B633}"/>
                  </a:ext>
                </a:extLst>
              </p:cNvPr>
              <p:cNvSpPr txBox="1"/>
              <p:nvPr/>
            </p:nvSpPr>
            <p:spPr>
              <a:xfrm>
                <a:off x="6667907" y="2875605"/>
                <a:ext cx="4315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11111111=1∗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 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+…+1∗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DE371-FECE-9047-8110-056F1D60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2875605"/>
                <a:ext cx="4315092" cy="276999"/>
              </a:xfrm>
              <a:prstGeom prst="rect">
                <a:avLst/>
              </a:prstGeom>
              <a:blipFill>
                <a:blip r:embed="rId3"/>
                <a:stretch>
                  <a:fillRect l="-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637C10-4F36-23C3-0B21-690BE7C58A89}"/>
                  </a:ext>
                </a:extLst>
              </p:cNvPr>
              <p:cNvSpPr txBox="1"/>
              <p:nvPr/>
            </p:nvSpPr>
            <p:spPr>
              <a:xfrm>
                <a:off x="7897091" y="3272236"/>
                <a:ext cx="686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637C10-4F36-23C3-0B21-690BE7C58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91" y="3272236"/>
                <a:ext cx="686085" cy="276999"/>
              </a:xfrm>
              <a:prstGeom prst="rect">
                <a:avLst/>
              </a:prstGeom>
              <a:blipFill>
                <a:blip r:embed="rId4"/>
                <a:stretch>
                  <a:fillRect l="-1770" r="-708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E99B3C-D520-804E-F309-74E04DFC4DC4}"/>
                  </a:ext>
                </a:extLst>
              </p:cNvPr>
              <p:cNvSpPr txBox="1"/>
              <p:nvPr/>
            </p:nvSpPr>
            <p:spPr>
              <a:xfrm>
                <a:off x="6667907" y="3668867"/>
                <a:ext cx="188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8∈[0,255]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E99B3C-D520-804E-F309-74E04DFC4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3668867"/>
                <a:ext cx="1881925" cy="276999"/>
              </a:xfrm>
              <a:prstGeom prst="rect">
                <a:avLst/>
              </a:prstGeom>
              <a:blipFill>
                <a:blip r:embed="rId5"/>
                <a:stretch>
                  <a:fillRect l="-1294" r="-388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177F4A-4D94-7502-5AF3-78BFF582F1B6}"/>
                  </a:ext>
                </a:extLst>
              </p:cNvPr>
              <p:cNvSpPr txBox="1"/>
              <p:nvPr/>
            </p:nvSpPr>
            <p:spPr>
              <a:xfrm>
                <a:off x="6667907" y="4107480"/>
                <a:ext cx="2266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16∈[0,65536]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177F4A-4D94-7502-5AF3-78BFF582F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4107480"/>
                <a:ext cx="2266646" cy="276999"/>
              </a:xfrm>
              <a:prstGeom prst="rect">
                <a:avLst/>
              </a:prstGeom>
              <a:blipFill>
                <a:blip r:embed="rId6"/>
                <a:stretch>
                  <a:fillRect l="-1075" r="-322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660BE3-735E-A6D1-CBF9-7CC02936CD3B}"/>
                  </a:ext>
                </a:extLst>
              </p:cNvPr>
              <p:cNvSpPr txBox="1"/>
              <p:nvPr/>
            </p:nvSpPr>
            <p:spPr>
              <a:xfrm>
                <a:off x="6667907" y="4546093"/>
                <a:ext cx="2362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32∈[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660BE3-735E-A6D1-CBF9-7CC02936C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4546093"/>
                <a:ext cx="2362763" cy="276999"/>
              </a:xfrm>
              <a:prstGeom prst="rect">
                <a:avLst/>
              </a:prstGeom>
              <a:blipFill>
                <a:blip r:embed="rId7"/>
                <a:stretch>
                  <a:fillRect l="-1034" r="-3101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AAB6E-F862-F2B2-D248-61EEBE61E8C9}"/>
                  </a:ext>
                </a:extLst>
              </p:cNvPr>
              <p:cNvSpPr txBox="1"/>
              <p:nvPr/>
            </p:nvSpPr>
            <p:spPr>
              <a:xfrm>
                <a:off x="6667907" y="4984706"/>
                <a:ext cx="2362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64∈[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FAAB6E-F862-F2B2-D248-61EEBE61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4984706"/>
                <a:ext cx="2362763" cy="276999"/>
              </a:xfrm>
              <a:prstGeom prst="rect">
                <a:avLst/>
              </a:prstGeom>
              <a:blipFill>
                <a:blip r:embed="rId8"/>
                <a:stretch>
                  <a:fillRect l="-1034" r="-3101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B7DF4F-328B-172E-6597-26BA5A5DC93D}"/>
                  </a:ext>
                </a:extLst>
              </p:cNvPr>
              <p:cNvSpPr txBox="1"/>
              <p:nvPr/>
            </p:nvSpPr>
            <p:spPr>
              <a:xfrm>
                <a:off x="6667907" y="5426718"/>
                <a:ext cx="2215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B7DF4F-328B-172E-6597-26BA5A5D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7" y="5426718"/>
                <a:ext cx="2215222" cy="276999"/>
              </a:xfrm>
              <a:prstGeom prst="rect">
                <a:avLst/>
              </a:prstGeom>
              <a:blipFill>
                <a:blip r:embed="rId9"/>
                <a:stretch>
                  <a:fillRect l="-1102" r="-3306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0EA6-86A8-041B-6680-402223EC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Переповнення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Недоповнення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E1A2-7720-5924-7004-79E4B7687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993951" cy="460732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Числа типу </a:t>
                </a:r>
                <a:r>
                  <a:rPr lang="ru-RU" dirty="0">
                    <a:latin typeface="Consolas" panose="020B0609020204030204" pitchFamily="49" charset="0"/>
                  </a:rPr>
                  <a:t>uint8</a:t>
                </a:r>
                <a:r>
                  <a:rPr lang="uk-UA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[0,255]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ru-RU" dirty="0">
                    <a:latin typeface="YouTube Sans"/>
                  </a:rPr>
                  <a:t>отже, що станеться, коли ми спробуємо кодувати число, наприклад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ru-RU" dirty="0">
                    <a:latin typeface="YouTube Sans"/>
                  </a:rPr>
                  <a:t>, в </a:t>
                </a:r>
                <a:r>
                  <a:rPr lang="ru-RU" dirty="0">
                    <a:latin typeface="Consolas" panose="020B0609020204030204" pitchFamily="49" charset="0"/>
                  </a:rPr>
                  <a:t>uint8</a:t>
                </a:r>
                <a:r>
                  <a:rPr lang="ru-RU" dirty="0">
                    <a:latin typeface="YouTube Sans"/>
                  </a:rPr>
                  <a:t>?</a:t>
                </a:r>
                <a:endParaRPr lang="uk-UA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Ми зберігаємо лише останні 8 біт нашого числа, решту відкидаємо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ru-RU" dirty="0">
                    <a:latin typeface="YouTube Sans"/>
                  </a:rPr>
                  <a:t>Число </a:t>
                </a:r>
                <a:r>
                  <a:rPr lang="en-US" b="1" dirty="0">
                    <a:latin typeface="YouTube Sans"/>
                  </a:rPr>
                  <a:t>overflows</a:t>
                </a:r>
                <a:r>
                  <a:rPr lang="en-CA" dirty="0">
                    <a:latin typeface="YouTube Sans"/>
                  </a:rPr>
                  <a:t>/</a:t>
                </a:r>
                <a:r>
                  <a:rPr lang="ru-RU" b="1" dirty="0">
                    <a:latin typeface="YouTube Sans"/>
                  </a:rPr>
                  <a:t>переповнюється</a:t>
                </a:r>
                <a:r>
                  <a:rPr lang="ru-RU" dirty="0">
                    <a:latin typeface="YouTube Sans"/>
                  </a:rPr>
                  <a:t>, якщо йому потрібно більше бітів, ніж надає нам тип</a:t>
                </a:r>
                <a:endParaRPr lang="uk-UA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Якщо замість цього ми спробуємо представити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ru-RU" dirty="0">
                    <a:latin typeface="YouTube Sans"/>
                  </a:rPr>
                  <a:t> як 𝑢𝑖𝑛𝑡8, ми обернемося й матимемо значення 255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цю ситуацію називаємо </a:t>
                </a:r>
                <a:r>
                  <a:rPr lang="uk-UA" b="1" dirty="0">
                    <a:latin typeface="YouTube Sans"/>
                  </a:rPr>
                  <a:t>недоповнення</a:t>
                </a:r>
                <a:r>
                  <a:rPr lang="en-CA" b="1" dirty="0">
                    <a:latin typeface="YouTube Sans"/>
                  </a:rPr>
                  <a:t>/</a:t>
                </a:r>
                <a:r>
                  <a:rPr lang="en-US" b="1" dirty="0">
                    <a:latin typeface="YouTube Sans"/>
                  </a:rPr>
                  <a:t>underflow</a:t>
                </a:r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E1A2-7720-5924-7004-79E4B7687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993951" cy="4607320"/>
              </a:xfrm>
              <a:blipFill>
                <a:blip r:embed="rId2"/>
                <a:stretch>
                  <a:fillRect l="-203" t="-926" r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9A653E-C296-ACD8-DEC5-DFF9A2D3B0BF}"/>
                  </a:ext>
                </a:extLst>
              </p:cNvPr>
              <p:cNvSpPr txBox="1"/>
              <p:nvPr/>
            </p:nvSpPr>
            <p:spPr>
              <a:xfrm>
                <a:off x="7608719" y="1897084"/>
                <a:ext cx="2080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9A653E-C296-ACD8-DEC5-DFF9A2D3B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719" y="1897084"/>
                <a:ext cx="2080698" cy="276999"/>
              </a:xfrm>
              <a:prstGeom prst="rect">
                <a:avLst/>
              </a:prstGeom>
              <a:blipFill>
                <a:blip r:embed="rId3"/>
                <a:stretch>
                  <a:fillRect l="-880" r="-117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C4564-BD11-D46D-51D1-01A670179AD3}"/>
                  </a:ext>
                </a:extLst>
              </p:cNvPr>
              <p:cNvSpPr txBox="1"/>
              <p:nvPr/>
            </p:nvSpPr>
            <p:spPr>
              <a:xfrm>
                <a:off x="8599375" y="2419411"/>
                <a:ext cx="1090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C4564-BD11-D46D-51D1-01A670179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375" y="2419411"/>
                <a:ext cx="1090042" cy="276999"/>
              </a:xfrm>
              <a:prstGeom prst="rect">
                <a:avLst/>
              </a:prstGeom>
              <a:blipFill>
                <a:blip r:embed="rId4"/>
                <a:stretch>
                  <a:fillRect l="-4494" r="-50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40E7534-4604-FF22-6D25-C27F1BB80B64}"/>
              </a:ext>
            </a:extLst>
          </p:cNvPr>
          <p:cNvSpPr/>
          <p:nvPr/>
        </p:nvSpPr>
        <p:spPr>
          <a:xfrm rot="16200000">
            <a:off x="8966960" y="1250494"/>
            <a:ext cx="195943" cy="1065812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B4563-7B92-2A3C-11DB-19924F26D1D2}"/>
              </a:ext>
            </a:extLst>
          </p:cNvPr>
          <p:cNvSpPr txBox="1"/>
          <p:nvPr/>
        </p:nvSpPr>
        <p:spPr>
          <a:xfrm>
            <a:off x="8254440" y="1232349"/>
            <a:ext cx="162098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Потрібно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9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біті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B9EFAE-8D0A-4B6A-67F0-AA771CA94B84}"/>
              </a:ext>
            </a:extLst>
          </p:cNvPr>
          <p:cNvSpPr/>
          <p:nvPr/>
        </p:nvSpPr>
        <p:spPr>
          <a:xfrm rot="5400000">
            <a:off x="9000634" y="1772825"/>
            <a:ext cx="195943" cy="998462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91ECD-DA1A-0CB6-D56F-989989421BF1}"/>
              </a:ext>
            </a:extLst>
          </p:cNvPr>
          <p:cNvSpPr/>
          <p:nvPr/>
        </p:nvSpPr>
        <p:spPr>
          <a:xfrm>
            <a:off x="8469679" y="1897082"/>
            <a:ext cx="129695" cy="276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5564B-38FA-0F89-A02A-66E92D13720F}"/>
                  </a:ext>
                </a:extLst>
              </p:cNvPr>
              <p:cNvSpPr txBox="1"/>
              <p:nvPr/>
            </p:nvSpPr>
            <p:spPr>
              <a:xfrm>
                <a:off x="9689417" y="2419411"/>
                <a:ext cx="429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5564B-38FA-0F89-A02A-66E92D137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417" y="2419411"/>
                <a:ext cx="429605" cy="276999"/>
              </a:xfrm>
              <a:prstGeom prst="rect">
                <a:avLst/>
              </a:prstGeom>
              <a:blipFill>
                <a:blip r:embed="rId5"/>
                <a:stretch>
                  <a:fillRect l="-4225" r="-1126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56D127D2-824C-E97F-991A-7295D761EA32}"/>
              </a:ext>
            </a:extLst>
          </p:cNvPr>
          <p:cNvSpPr/>
          <p:nvPr/>
        </p:nvSpPr>
        <p:spPr>
          <a:xfrm rot="5400000">
            <a:off x="9050327" y="2344536"/>
            <a:ext cx="195943" cy="998462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CCB35-C4F1-47C2-642D-326F58B29B38}"/>
              </a:ext>
            </a:extLst>
          </p:cNvPr>
          <p:cNvSpPr txBox="1"/>
          <p:nvPr/>
        </p:nvSpPr>
        <p:spPr>
          <a:xfrm>
            <a:off x="8532024" y="2991124"/>
            <a:ext cx="150519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Останні 8 біт зберігаються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B0826EBA-C029-B954-F990-9516D7B4615B}"/>
              </a:ext>
            </a:extLst>
          </p:cNvPr>
          <p:cNvSpPr/>
          <p:nvPr/>
        </p:nvSpPr>
        <p:spPr>
          <a:xfrm>
            <a:off x="7546315" y="4114800"/>
            <a:ext cx="2357252" cy="2208810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BBCA24-80CA-2343-C3D4-5800AB77B7F3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8724941" y="4114800"/>
            <a:ext cx="0" cy="558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272D4D-21C7-FE40-FA36-482346935022}"/>
                  </a:ext>
                </a:extLst>
              </p:cNvPr>
              <p:cNvSpPr txBox="1"/>
              <p:nvPr/>
            </p:nvSpPr>
            <p:spPr>
              <a:xfrm>
                <a:off x="8787287" y="422162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272D4D-21C7-FE40-FA36-482346935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287" y="4221629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59217-EABD-DD89-A0DF-29B3F6C6705C}"/>
                  </a:ext>
                </a:extLst>
              </p:cNvPr>
              <p:cNvSpPr txBox="1"/>
              <p:nvPr/>
            </p:nvSpPr>
            <p:spPr>
              <a:xfrm>
                <a:off x="9143548" y="4395941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59217-EABD-DD89-A0DF-29B3F6C67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8" y="4395941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EE58D4-FDD4-B6D9-0BFA-2D5078ADAA01}"/>
                  </a:ext>
                </a:extLst>
              </p:cNvPr>
              <p:cNvSpPr txBox="1"/>
              <p:nvPr/>
            </p:nvSpPr>
            <p:spPr>
              <a:xfrm>
                <a:off x="9449930" y="474428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EE58D4-FDD4-B6D9-0BFA-2D5078AD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30" y="4744283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E9EB1-353C-86B9-C322-BB88C41FEE1B}"/>
                  </a:ext>
                </a:extLst>
              </p:cNvPr>
              <p:cNvSpPr txBox="1"/>
              <p:nvPr/>
            </p:nvSpPr>
            <p:spPr>
              <a:xfrm>
                <a:off x="8951188" y="5810371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E9EB1-353C-86B9-C322-BB88C41FE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88" y="5810371"/>
                <a:ext cx="462522" cy="276999"/>
              </a:xfrm>
              <a:prstGeom prst="rect">
                <a:avLst/>
              </a:prstGeom>
              <a:blipFill>
                <a:blip r:embed="rId9"/>
                <a:stretch>
                  <a:fillRect l="-7895" r="-10526" b="-10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C43A3A-6F47-CD32-21BA-6F33CB0A6ED2}"/>
                  </a:ext>
                </a:extLst>
              </p:cNvPr>
              <p:cNvSpPr txBox="1"/>
              <p:nvPr/>
            </p:nvSpPr>
            <p:spPr>
              <a:xfrm>
                <a:off x="8493680" y="5917018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C43A3A-6F47-CD32-21BA-6F33CB0A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680" y="5917018"/>
                <a:ext cx="462522" cy="276999"/>
              </a:xfrm>
              <a:prstGeom prst="rect">
                <a:avLst/>
              </a:prstGeom>
              <a:blipFill>
                <a:blip r:embed="rId10"/>
                <a:stretch>
                  <a:fillRect l="-7895" r="-1052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6F96B5-B21F-4EAE-5227-FEDCA7B038A5}"/>
                  </a:ext>
                </a:extLst>
              </p:cNvPr>
              <p:cNvSpPr txBox="1"/>
              <p:nvPr/>
            </p:nvSpPr>
            <p:spPr>
              <a:xfrm>
                <a:off x="8020199" y="5778518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6F96B5-B21F-4EAE-5227-FEDCA7B0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199" y="5778518"/>
                <a:ext cx="462522" cy="276999"/>
              </a:xfrm>
              <a:prstGeom prst="rect">
                <a:avLst/>
              </a:prstGeom>
              <a:blipFill>
                <a:blip r:embed="rId11"/>
                <a:stretch>
                  <a:fillRect l="-9211" r="-9211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4B0207-18F3-AE30-AC69-0ECA03FCE938}"/>
                  </a:ext>
                </a:extLst>
              </p:cNvPr>
              <p:cNvSpPr txBox="1"/>
              <p:nvPr/>
            </p:nvSpPr>
            <p:spPr>
              <a:xfrm>
                <a:off x="8231247" y="4258551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4B0207-18F3-AE30-AC69-0ECA03FCE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47" y="4258551"/>
                <a:ext cx="462522" cy="276999"/>
              </a:xfrm>
              <a:prstGeom prst="rect">
                <a:avLst/>
              </a:prstGeom>
              <a:blipFill>
                <a:blip r:embed="rId12"/>
                <a:stretch>
                  <a:fillRect l="-9211" r="-10526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D62849-2262-96D8-B86B-1E525DD7538D}"/>
                  </a:ext>
                </a:extLst>
              </p:cNvPr>
              <p:cNvSpPr txBox="1"/>
              <p:nvPr/>
            </p:nvSpPr>
            <p:spPr>
              <a:xfrm>
                <a:off x="7836085" y="4494175"/>
                <a:ext cx="4625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D62849-2262-96D8-B86B-1E525DD75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85" y="4494175"/>
                <a:ext cx="462522" cy="276999"/>
              </a:xfrm>
              <a:prstGeom prst="rect">
                <a:avLst/>
              </a:prstGeom>
              <a:blipFill>
                <a:blip r:embed="rId13"/>
                <a:stretch>
                  <a:fillRect l="-9211" r="-10526" b="-10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0127C3-9280-8D38-B6FD-B14CEFA5F1B7}"/>
                  </a:ext>
                </a:extLst>
              </p:cNvPr>
              <p:cNvSpPr txBox="1"/>
              <p:nvPr/>
            </p:nvSpPr>
            <p:spPr>
              <a:xfrm>
                <a:off x="7717463" y="5080705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0127C3-9280-8D38-B6FD-B14CEFA5F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463" y="5080705"/>
                <a:ext cx="23724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C636B9-F799-13F2-5685-715A75BE12B1}"/>
                  </a:ext>
                </a:extLst>
              </p:cNvPr>
              <p:cNvSpPr txBox="1"/>
              <p:nvPr/>
            </p:nvSpPr>
            <p:spPr>
              <a:xfrm>
                <a:off x="9449930" y="511988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C636B9-F799-13F2-5685-715A75BE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30" y="5119888"/>
                <a:ext cx="23724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87E7CD-9797-392E-B535-D280A8BD5C65}"/>
                  </a:ext>
                </a:extLst>
              </p:cNvPr>
              <p:cNvSpPr txBox="1"/>
              <p:nvPr/>
            </p:nvSpPr>
            <p:spPr>
              <a:xfrm>
                <a:off x="8416616" y="5051017"/>
                <a:ext cx="623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87E7CD-9797-392E-B535-D280A8BD5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616" y="5051017"/>
                <a:ext cx="623569" cy="276999"/>
              </a:xfrm>
              <a:prstGeom prst="rect">
                <a:avLst/>
              </a:prstGeom>
              <a:blipFill>
                <a:blip r:embed="rId16"/>
                <a:stretch>
                  <a:fillRect l="-7843" r="-8824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5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8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11429</TotalTime>
  <Words>4356</Words>
  <Application>Microsoft Office PowerPoint</Application>
  <PresentationFormat>Widescreen</PresentationFormat>
  <Paragraphs>549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Чисельна Точність</vt:lpstr>
      <vt:lpstr>Помилки з попередніх відео</vt:lpstr>
      <vt:lpstr>Queue Live Coding</vt:lpstr>
      <vt:lpstr>Огляд</vt:lpstr>
      <vt:lpstr>Queue Live Coding</vt:lpstr>
      <vt:lpstr>Тріщини</vt:lpstr>
      <vt:lpstr>Беззнакові Чілі/Unsigned Integers</vt:lpstr>
      <vt:lpstr>Беззнакові Чілі/Unsigned Integers</vt:lpstr>
      <vt:lpstr>Переповнення/Недоповнення </vt:lpstr>
      <vt:lpstr>Чілі Числа/Integers</vt:lpstr>
      <vt:lpstr>Чілі Переповнення/Недоповнення</vt:lpstr>
      <vt:lpstr>Дроби з Бітами</vt:lpstr>
      <vt:lpstr>Дроби з Бітами</vt:lpstr>
      <vt:lpstr>Числа з рухомою комою</vt:lpstr>
      <vt:lpstr>Числа з рухомою комою</vt:lpstr>
      <vt:lpstr>Числа з рухомою комою</vt:lpstr>
      <vt:lpstr>Числа з рухомою комою</vt:lpstr>
      <vt:lpstr>Візуалізована точність floats</vt:lpstr>
      <vt:lpstr>Float переповнення/недоповнення</vt:lpstr>
      <vt:lpstr>Помилки округлення</vt:lpstr>
      <vt:lpstr>Нищівне скасування</vt:lpstr>
      <vt:lpstr>Float помилки</vt:lpstr>
      <vt:lpstr>Цілочисельна растеризація</vt:lpstr>
      <vt:lpstr>Цілочисельна растеризація</vt:lpstr>
      <vt:lpstr>Обчислення точності растеризатора</vt:lpstr>
      <vt:lpstr>Обчислення точності растеризатора</vt:lpstr>
      <vt:lpstr>Обчислення точності растеризатора</vt:lpstr>
      <vt:lpstr>Обчислення точності растеризатора</vt:lpstr>
      <vt:lpstr>Обчислення точності растеризатора</vt:lpstr>
      <vt:lpstr>Обчислення точності растеризатора</vt:lpstr>
      <vt:lpstr>Queue Live Coding</vt:lpstr>
      <vt:lpstr>Цілочисельна растеризація</vt:lpstr>
      <vt:lpstr>Субпіксельна положення</vt:lpstr>
      <vt:lpstr>Субпіксельна положення - 1</vt:lpstr>
      <vt:lpstr>Субпіксельна положення - 2</vt:lpstr>
      <vt:lpstr>Субпіксельна положення</vt:lpstr>
      <vt:lpstr>Число з нерухомою комою</vt:lpstr>
      <vt:lpstr>Растеризація з нерухомою комою</vt:lpstr>
      <vt:lpstr>Растеризація з нерухомою комою</vt:lpstr>
      <vt:lpstr>Растеризація з нерухомою комою</vt:lpstr>
      <vt:lpstr>Растеризація з нерухомою комою</vt:lpstr>
      <vt:lpstr>Растеризація з нерухомою комою</vt:lpstr>
      <vt:lpstr>Растеризація з нерухомою комою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Precision</dc:title>
  <dc:creator>Szlachtycz, Ihor</dc:creator>
  <cp:lastModifiedBy>Michael Smith</cp:lastModifiedBy>
  <cp:revision>22</cp:revision>
  <dcterms:created xsi:type="dcterms:W3CDTF">2022-06-14T01:05:16Z</dcterms:created>
  <dcterms:modified xsi:type="dcterms:W3CDTF">2023-04-25T17:54:52Z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2022-06-14T01:05:25Z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595d05d2-b50c-4b22-989d-de7657a29239</vt:lpwstr>
  </property>
  <property fmtid="{D5CDD505-2E9C-101B-9397-08002B2CF9AE}" pid="10" name="MSIP_Label_64e4cbe8-b4f6-45dc-bcba-6123dfd2d8bf_ContentBits">
    <vt:lpwstr>0</vt:lpwstr>
  </property>
</Properties>
</file>